
<file path=[Content_Types].xml><?xml version="1.0" encoding="utf-8"?>
<Types xmlns="http://schemas.openxmlformats.org/package/2006/content-types">
  <Default Extension="png" ContentType="image/png"/>
  <Default Extension="jpeg" ContentType="image/jpeg"/>
  <Default Extension="JPG" ContentType="image/.jp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 id="278" r:id="rId26"/>
    <p:sldId id="279" r:id="rId27"/>
    <p:sldId id="280" r:id="rId28"/>
  </p:sldIdLst>
  <p:sldSz cx="9144000" cy="6858000"/>
  <p:notesSz cx="6858000" cy="9144000"/>
  <p:embeddedFontLst>
    <p:embeddedFont>
      <p:font typeface="Encode Sans Black"/>
      <p:regular r:id="rId32"/>
    </p:embeddedFont>
    <p:embeddedFont>
      <p:font typeface="Open Sans" panose="020B0606030504020204"/>
      <p:regular r:id="rId33"/>
    </p:embeddedFont>
    <p:embeddedFont>
      <p:font typeface="Roboto" panose="02000000000000000000"/>
      <p:regular r:id="rId34"/>
    </p:embeddedFont>
    <p:embeddedFont>
      <p:font typeface="Roboto Thin"/>
      <p:regular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46EB6DC0-516F-49F2-84A1-19444A731A8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 styleId="{E4D18B8A-AD0E-4655-A30C-91106885D1FB}" styleName="Table_1">
    <a:wholeTbl>
      <a:tcTxStyle>
        <a:font>
          <a:latin typeface="Arial"/>
          <a:ea typeface="Arial"/>
          <a:cs typeface="Arial"/>
        </a:font>
        <a:srgbClr val="000000"/>
      </a:tcTxStyle>
      <a:tcStyle>
        <a:tcBdr>
          <a:left>
            <a:ln w="12700" cap="flat" cmpd="sng">
              <a:solidFill>
                <a:srgbClr val="000000"/>
              </a:solidFill>
              <a:prstDash val="solid"/>
              <a:round/>
              <a:headEnd type="none" w="sm" len="sm"/>
              <a:tailEnd type="none" w="sm" len="sm"/>
            </a:ln>
          </a:left>
          <a:right>
            <a:ln w="12700" cap="flat" cmpd="sng">
              <a:solidFill>
                <a:srgbClr val="000000"/>
              </a:solidFill>
              <a:prstDash val="solid"/>
              <a:round/>
              <a:headEnd type="none" w="sm" len="sm"/>
              <a:tailEnd type="none" w="sm" len="sm"/>
            </a:ln>
          </a:right>
          <a:top>
            <a:ln w="12700" cap="flat" cmpd="sng">
              <a:solidFill>
                <a:srgbClr val="000000"/>
              </a:solidFill>
              <a:prstDash val="solid"/>
              <a:round/>
              <a:headEnd type="none" w="sm" len="sm"/>
              <a:tailEnd type="none" w="sm" len="sm"/>
            </a:ln>
          </a:top>
          <a:bottom>
            <a:ln w="12700" cap="flat" cmpd="sng">
              <a:solidFill>
                <a:srgbClr val="000000"/>
              </a:solidFill>
              <a:prstDash val="solid"/>
              <a:round/>
              <a:headEnd type="none" w="sm" len="sm"/>
              <a:tailEnd type="none" w="sm" len="sm"/>
            </a:ln>
          </a:bottom>
          <a:insideH>
            <a:ln w="12700" cap="flat" cmpd="sng">
              <a:solidFill>
                <a:srgbClr val="000000"/>
              </a:solidFill>
              <a:prstDash val="solid"/>
              <a:round/>
              <a:headEnd type="none" w="sm" len="sm"/>
              <a:tailEnd type="none" w="sm" len="sm"/>
            </a:ln>
          </a:insideH>
          <a:insideV>
            <a:ln w="12700" cap="flat" cmpd="sng">
              <a:solidFill>
                <a:srgbClr val="000000"/>
              </a:solidFill>
              <a:prstDash val="solid"/>
              <a:round/>
              <a:headEnd type="none" w="sm" len="sm"/>
              <a:tailEnd type="none" w="sm" len="sm"/>
            </a:ln>
          </a:insideV>
        </a:tcBdr>
      </a:tcStyle>
    </a:wholeTbl>
    <a:band1H>
      <a:tcStyle>
        <a:tcBdr/>
      </a:tcStyle>
    </a:band1H>
    <a:band2H>
      <a:tcStyle>
        <a:tcBdr/>
      </a:tcStyle>
    </a:band2H>
    <a:band1V>
      <a:tcStyle>
        <a:tcBdr/>
      </a:tcStyle>
    </a:band1V>
    <a:band2V>
      <a:tcStyle>
        <a:tcBdr/>
      </a:tcStyle>
    </a:band2V>
    <a:lastCol>
      <a:tcStyle>
        <a:tcBdr/>
      </a:tcStyle>
    </a:lastCol>
    <a:firstCol>
      <a:tcStyle>
        <a:tcBdr/>
      </a:tcStyle>
    </a:firstCol>
    <a:lastRow>
      <a:tcStyle>
        <a:tcBdr/>
      </a:tcStyle>
    </a:lastRow>
    <a:seCell>
      <a:tcStyle>
        <a:tcBdr/>
      </a:tcStyle>
    </a:seCell>
    <a:swCell>
      <a:tcStyle>
        <a:tcBdr/>
      </a:tcStyle>
    </a:swCell>
    <a:firstRow>
      <a:tcStyle>
        <a:tcBdr/>
      </a:tcStyle>
    </a:firstRow>
    <a:neCell>
      <a:tcStyle>
        <a:tcBdr/>
      </a:tcStyle>
    </a:neCell>
    <a:nwCell>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216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5" Type="http://schemas.openxmlformats.org/officeDocument/2006/relationships/font" Target="fonts/font4.fntdata"/><Relationship Id="rId34" Type="http://schemas.openxmlformats.org/officeDocument/2006/relationships/font" Target="fonts/font3.fntdata"/><Relationship Id="rId33" Type="http://schemas.openxmlformats.org/officeDocument/2006/relationships/font" Target="fonts/font2.fntdata"/><Relationship Id="rId32" Type="http://schemas.openxmlformats.org/officeDocument/2006/relationships/font" Target="fonts/font1.fntdata"/><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jpe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 name="Shape 26"/>
        <p:cNvGrpSpPr/>
        <p:nvPr/>
      </p:nvGrpSpPr>
      <p:grpSpPr>
        <a:xfrm>
          <a:off x="0" y="0"/>
          <a:ext cx="0" cy="0"/>
          <a:chOff x="0" y="0"/>
          <a:chExt cx="0" cy="0"/>
        </a:xfrm>
      </p:grpSpPr>
      <p:sp>
        <p:nvSpPr>
          <p:cNvPr id="27" name="Google Shape;27;g2054190de4e_4_272: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 name="Google Shape;28;g2054190de4e_4_27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3" name="Shape 173"/>
        <p:cNvGrpSpPr/>
        <p:nvPr/>
      </p:nvGrpSpPr>
      <p:grpSpPr>
        <a:xfrm>
          <a:off x="0" y="0"/>
          <a:ext cx="0" cy="0"/>
          <a:chOff x="0" y="0"/>
          <a:chExt cx="0" cy="0"/>
        </a:xfrm>
      </p:grpSpPr>
      <p:sp>
        <p:nvSpPr>
          <p:cNvPr id="174" name="Google Shape;174;g2054190de4e_4_335: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2054190de4e_4_3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0" name="Shape 180"/>
        <p:cNvGrpSpPr/>
        <p:nvPr/>
      </p:nvGrpSpPr>
      <p:grpSpPr>
        <a:xfrm>
          <a:off x="0" y="0"/>
          <a:ext cx="0" cy="0"/>
          <a:chOff x="0" y="0"/>
          <a:chExt cx="0" cy="0"/>
        </a:xfrm>
      </p:grpSpPr>
      <p:sp>
        <p:nvSpPr>
          <p:cNvPr id="181" name="Google Shape;181;g1f5adb0923d_0_4: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f5adb0923d_0_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7" name="Shape 187"/>
        <p:cNvGrpSpPr/>
        <p:nvPr/>
      </p:nvGrpSpPr>
      <p:grpSpPr>
        <a:xfrm>
          <a:off x="0" y="0"/>
          <a:ext cx="0" cy="0"/>
          <a:chOff x="0" y="0"/>
          <a:chExt cx="0" cy="0"/>
        </a:xfrm>
      </p:grpSpPr>
      <p:sp>
        <p:nvSpPr>
          <p:cNvPr id="188" name="Google Shape;188;g1f5adb0923d_9_2: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1f5adb0923d_9_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4" name="Shape 204"/>
        <p:cNvGrpSpPr/>
        <p:nvPr/>
      </p:nvGrpSpPr>
      <p:grpSpPr>
        <a:xfrm>
          <a:off x="0" y="0"/>
          <a:ext cx="0" cy="0"/>
          <a:chOff x="0" y="0"/>
          <a:chExt cx="0" cy="0"/>
        </a:xfrm>
      </p:grpSpPr>
      <p:sp>
        <p:nvSpPr>
          <p:cNvPr id="205" name="Google Shape;205;g1f5adb0923d_0_15: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6" name="Google Shape;206;g1f5adb0923d_0_1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4" name="Shape 214"/>
        <p:cNvGrpSpPr/>
        <p:nvPr/>
      </p:nvGrpSpPr>
      <p:grpSpPr>
        <a:xfrm>
          <a:off x="0" y="0"/>
          <a:ext cx="0" cy="0"/>
          <a:chOff x="0" y="0"/>
          <a:chExt cx="0" cy="0"/>
        </a:xfrm>
      </p:grpSpPr>
      <p:sp>
        <p:nvSpPr>
          <p:cNvPr id="215" name="Google Shape;215;g2116bd7e9f4_0_30: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2116bd7e9f4_0_3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0" name="Shape 220"/>
        <p:cNvGrpSpPr/>
        <p:nvPr/>
      </p:nvGrpSpPr>
      <p:grpSpPr>
        <a:xfrm>
          <a:off x="0" y="0"/>
          <a:ext cx="0" cy="0"/>
          <a:chOff x="0" y="0"/>
          <a:chExt cx="0" cy="0"/>
        </a:xfrm>
      </p:grpSpPr>
      <p:sp>
        <p:nvSpPr>
          <p:cNvPr id="221" name="Google Shape;221;g2111cfecdb2_0_1545: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2" name="Google Shape;222;g2111cfecdb2_0_15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6" name="Shape 226"/>
        <p:cNvGrpSpPr/>
        <p:nvPr/>
      </p:nvGrpSpPr>
      <p:grpSpPr>
        <a:xfrm>
          <a:off x="0" y="0"/>
          <a:ext cx="0" cy="0"/>
          <a:chOff x="0" y="0"/>
          <a:chExt cx="0" cy="0"/>
        </a:xfrm>
      </p:grpSpPr>
      <p:sp>
        <p:nvSpPr>
          <p:cNvPr id="227" name="Google Shape;227;g2054190de4e_4_353: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8" name="Google Shape;228;g2054190de4e_4_3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2" name="Shape 232"/>
        <p:cNvGrpSpPr/>
        <p:nvPr/>
      </p:nvGrpSpPr>
      <p:grpSpPr>
        <a:xfrm>
          <a:off x="0" y="0"/>
          <a:ext cx="0" cy="0"/>
          <a:chOff x="0" y="0"/>
          <a:chExt cx="0" cy="0"/>
        </a:xfrm>
      </p:grpSpPr>
      <p:sp>
        <p:nvSpPr>
          <p:cNvPr id="233" name="Google Shape;233;g2054190de4e_1_1270: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2054190de4e_1_127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2111cfecdb2_0_0: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2111cfecdb2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44" name="Shape 244"/>
        <p:cNvGrpSpPr/>
        <p:nvPr/>
      </p:nvGrpSpPr>
      <p:grpSpPr>
        <a:xfrm>
          <a:off x="0" y="0"/>
          <a:ext cx="0" cy="0"/>
          <a:chOff x="0" y="0"/>
          <a:chExt cx="0" cy="0"/>
        </a:xfrm>
      </p:grpSpPr>
      <p:sp>
        <p:nvSpPr>
          <p:cNvPr id="245" name="Google Shape;245;g1f02be16caa_1_3: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1f02be16caa_1_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2" name="Shape 32"/>
        <p:cNvGrpSpPr/>
        <p:nvPr/>
      </p:nvGrpSpPr>
      <p:grpSpPr>
        <a:xfrm>
          <a:off x="0" y="0"/>
          <a:ext cx="0" cy="0"/>
          <a:chOff x="0" y="0"/>
          <a:chExt cx="0" cy="0"/>
        </a:xfrm>
      </p:grpSpPr>
      <p:sp>
        <p:nvSpPr>
          <p:cNvPr id="33" name="Google Shape;33;g2054190de4e_1_103: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 name="Google Shape;34;g2054190de4e_1_10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480"/>
              </a:spcBef>
              <a:spcAft>
                <a:spcPts val="0"/>
              </a:spcAft>
              <a:buClr>
                <a:schemeClr val="dk1"/>
              </a:buClr>
              <a:buSzPts val="1100"/>
              <a:buFont typeface="Arial" panose="020B0604020202020204"/>
              <a:buNone/>
            </a:pPr>
            <a:r>
              <a:rPr lang="zh-CN">
                <a:solidFill>
                  <a:schemeClr val="dk1"/>
                </a:solidFill>
              </a:rPr>
              <a:t>Mandira Shrestha: Healthcare Data Scientist at Community Health Plan of Washington</a:t>
            </a:r>
            <a:endParaRPr>
              <a:solidFill>
                <a:schemeClr val="dk1"/>
              </a:solidFill>
            </a:endParaRPr>
          </a:p>
          <a:p>
            <a:pPr marL="0" lvl="0" indent="0" algn="l" rtl="0">
              <a:spcBef>
                <a:spcPts val="480"/>
              </a:spcBef>
              <a:spcAft>
                <a:spcPts val="0"/>
              </a:spcAft>
              <a:buClr>
                <a:schemeClr val="dk1"/>
              </a:buClr>
              <a:buSzPts val="1100"/>
              <a:buFont typeface="Arial" panose="020B0604020202020204"/>
              <a:buNone/>
            </a:pPr>
            <a:r>
              <a:rPr lang="zh-CN">
                <a:solidFill>
                  <a:schemeClr val="dk1"/>
                </a:solidFill>
              </a:rPr>
              <a:t>Danielle Brinkley: Senior Director, Population Analytics at Community Health Plan of Washington</a:t>
            </a:r>
            <a:endParaRPr sz="1000">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1" name="Shape 251"/>
        <p:cNvGrpSpPr/>
        <p:nvPr/>
      </p:nvGrpSpPr>
      <p:grpSpPr>
        <a:xfrm>
          <a:off x="0" y="0"/>
          <a:ext cx="0" cy="0"/>
          <a:chOff x="0" y="0"/>
          <a:chExt cx="0" cy="0"/>
        </a:xfrm>
      </p:grpSpPr>
      <p:sp>
        <p:nvSpPr>
          <p:cNvPr id="252" name="Google Shape;252;g1f492ae165f_3_1: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3" name="Google Shape;253;g1f492ae165f_3_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8" name="Shape 258"/>
        <p:cNvGrpSpPr/>
        <p:nvPr/>
      </p:nvGrpSpPr>
      <p:grpSpPr>
        <a:xfrm>
          <a:off x="0" y="0"/>
          <a:ext cx="0" cy="0"/>
          <a:chOff x="0" y="0"/>
          <a:chExt cx="0" cy="0"/>
        </a:xfrm>
      </p:grpSpPr>
      <p:sp>
        <p:nvSpPr>
          <p:cNvPr id="259" name="Google Shape;259;g2054190de4e_4_312: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054190de4e_4_31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4" name="Shape 264"/>
        <p:cNvGrpSpPr/>
        <p:nvPr/>
      </p:nvGrpSpPr>
      <p:grpSpPr>
        <a:xfrm>
          <a:off x="0" y="0"/>
          <a:ext cx="0" cy="0"/>
          <a:chOff x="0" y="0"/>
          <a:chExt cx="0" cy="0"/>
        </a:xfrm>
      </p:grpSpPr>
      <p:sp>
        <p:nvSpPr>
          <p:cNvPr id="265" name="Google Shape;265;g2054190de4e_4_318: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2054190de4e_4_31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0" name="Shape 270"/>
        <p:cNvGrpSpPr/>
        <p:nvPr/>
      </p:nvGrpSpPr>
      <p:grpSpPr>
        <a:xfrm>
          <a:off x="0" y="0"/>
          <a:ext cx="0" cy="0"/>
          <a:chOff x="0" y="0"/>
          <a:chExt cx="0" cy="0"/>
        </a:xfrm>
      </p:grpSpPr>
      <p:sp>
        <p:nvSpPr>
          <p:cNvPr id="271" name="Google Shape;271;g1f03f77b581_5_6: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2" name="Google Shape;272;g1f03f77b581_5_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6" name="Shape 276"/>
        <p:cNvGrpSpPr/>
        <p:nvPr/>
      </p:nvGrpSpPr>
      <p:grpSpPr>
        <a:xfrm>
          <a:off x="0" y="0"/>
          <a:ext cx="0" cy="0"/>
          <a:chOff x="0" y="0"/>
          <a:chExt cx="0" cy="0"/>
        </a:xfrm>
      </p:grpSpPr>
      <p:sp>
        <p:nvSpPr>
          <p:cNvPr id="277" name="Google Shape;277;g2054190de4e_4_324: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8" name="Google Shape;278;g2054190de4e_4_3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2" name="Shape 282"/>
        <p:cNvGrpSpPr/>
        <p:nvPr/>
      </p:nvGrpSpPr>
      <p:grpSpPr>
        <a:xfrm>
          <a:off x="0" y="0"/>
          <a:ext cx="0" cy="0"/>
          <a:chOff x="0" y="0"/>
          <a:chExt cx="0" cy="0"/>
        </a:xfrm>
      </p:grpSpPr>
      <p:sp>
        <p:nvSpPr>
          <p:cNvPr id="283" name="Google Shape;283;g1f492ae165f_0_0: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4" name="Google Shape;284;g1f492ae165f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53" name="Shape 53"/>
        <p:cNvGrpSpPr/>
        <p:nvPr/>
      </p:nvGrpSpPr>
      <p:grpSpPr>
        <a:xfrm>
          <a:off x="0" y="0"/>
          <a:ext cx="0" cy="0"/>
          <a:chOff x="0" y="0"/>
          <a:chExt cx="0" cy="0"/>
        </a:xfrm>
      </p:grpSpPr>
      <p:sp>
        <p:nvSpPr>
          <p:cNvPr id="54" name="Google Shape;54;g1f024827876_1_733: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 name="Google Shape;55;g1f024827876_1_73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72" name="Shape 72"/>
        <p:cNvGrpSpPr/>
        <p:nvPr/>
      </p:nvGrpSpPr>
      <p:grpSpPr>
        <a:xfrm>
          <a:off x="0" y="0"/>
          <a:ext cx="0" cy="0"/>
          <a:chOff x="0" y="0"/>
          <a:chExt cx="0" cy="0"/>
        </a:xfrm>
      </p:grpSpPr>
      <p:sp>
        <p:nvSpPr>
          <p:cNvPr id="73" name="Google Shape;73;g2054190de4e_4_285: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 name="Google Shape;74;g2054190de4e_4_28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84" name="Shape 84"/>
        <p:cNvGrpSpPr/>
        <p:nvPr/>
      </p:nvGrpSpPr>
      <p:grpSpPr>
        <a:xfrm>
          <a:off x="0" y="0"/>
          <a:ext cx="0" cy="0"/>
          <a:chOff x="0" y="0"/>
          <a:chExt cx="0" cy="0"/>
        </a:xfrm>
      </p:grpSpPr>
      <p:sp>
        <p:nvSpPr>
          <p:cNvPr id="85" name="Google Shape;85;g2054190de4e_1_158: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054190de4e_1_15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zh-CN"/>
              <a:t>Demographics include census data;</a:t>
            </a:r>
            <a:endParaRPr lang="zh-CN"/>
          </a:p>
          <a:p>
            <a:pPr marL="0" lvl="0" indent="0" algn="l" rtl="0">
              <a:spcBef>
                <a:spcPts val="0"/>
              </a:spcBef>
              <a:spcAft>
                <a:spcPts val="0"/>
              </a:spcAft>
              <a:buNone/>
            </a:pPr>
            <a:r>
              <a:rPr lang="zh-CN"/>
              <a:t>Claims include medical expenses of members</a:t>
            </a:r>
            <a:endParaRPr lang="zh-CN"/>
          </a:p>
          <a:p>
            <a:pPr marL="0" lvl="0" indent="0" algn="l" rtl="0">
              <a:spcBef>
                <a:spcPts val="0"/>
              </a:spcBef>
              <a:spcAft>
                <a:spcPts val="0"/>
              </a:spcAft>
              <a:buNone/>
            </a:pPr>
            <a:r>
              <a:rPr lang="zh-CN"/>
              <a:t>diagnosis data are transformed into certain diseases.</a:t>
            </a:r>
            <a:endParaRPr lang="zh-CN"/>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07" name="Shape 107"/>
        <p:cNvGrpSpPr/>
        <p:nvPr/>
      </p:nvGrpSpPr>
      <p:grpSpPr>
        <a:xfrm>
          <a:off x="0" y="0"/>
          <a:ext cx="0" cy="0"/>
          <a:chOff x="0" y="0"/>
          <a:chExt cx="0" cy="0"/>
        </a:xfrm>
      </p:grpSpPr>
      <p:sp>
        <p:nvSpPr>
          <p:cNvPr id="108" name="Google Shape;108;g2054190de4e_4_291: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054190de4e_4_29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13" name="Shape 113"/>
        <p:cNvGrpSpPr/>
        <p:nvPr/>
      </p:nvGrpSpPr>
      <p:grpSpPr>
        <a:xfrm>
          <a:off x="0" y="0"/>
          <a:ext cx="0" cy="0"/>
          <a:chOff x="0" y="0"/>
          <a:chExt cx="0" cy="0"/>
        </a:xfrm>
      </p:grpSpPr>
      <p:sp>
        <p:nvSpPr>
          <p:cNvPr id="114" name="Google Shape;114;g2054190de4e_4_301: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 name="Google Shape;115;g2054190de4e_4_30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2" name="Shape 132"/>
        <p:cNvGrpSpPr/>
        <p:nvPr/>
      </p:nvGrpSpPr>
      <p:grpSpPr>
        <a:xfrm>
          <a:off x="0" y="0"/>
          <a:ext cx="0" cy="0"/>
          <a:chOff x="0" y="0"/>
          <a:chExt cx="0" cy="0"/>
        </a:xfrm>
      </p:grpSpPr>
      <p:sp>
        <p:nvSpPr>
          <p:cNvPr id="133" name="Google Shape;133;g2054190de4e_4_306:notes"/>
          <p:cNvSpPr/>
          <p:nvPr>
            <p:ph type="sldImg" idx="2"/>
          </p:nvPr>
        </p:nvSpPr>
        <p:spPr>
          <a:xfrm>
            <a:off x="1143300"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2054190de4e_4_30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138" name="Shape 138"/>
        <p:cNvGrpSpPr/>
        <p:nvPr/>
      </p:nvGrpSpPr>
      <p:grpSpPr>
        <a:xfrm>
          <a:off x="0" y="0"/>
          <a:ext cx="0" cy="0"/>
          <a:chOff x="0" y="0"/>
          <a:chExt cx="0" cy="0"/>
        </a:xfrm>
      </p:grpSpPr>
      <p:sp>
        <p:nvSpPr>
          <p:cNvPr id="139" name="Google Shape;139;g2111cfecdb2_0_853:notes"/>
          <p:cNvSpPr/>
          <p:nvPr>
            <p:ph type="sldImg" idx="2"/>
          </p:nvPr>
        </p:nvSpPr>
        <p:spPr>
          <a:xfrm>
            <a:off x="1143309" y="685800"/>
            <a:ext cx="4572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0" name="Google Shape;140;g2111cfecdb2_0_853: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slideLayouts/_rels/slideLayout1.xml.rels><?xml version="1.0" encoding="UTF-8" standalone="yes"?>
<Relationships xmlns="http://schemas.openxmlformats.org/package/2006/relationships"><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4" Type="http://schemas.openxmlformats.org/officeDocument/2006/relationships/image" Target="../media/image5.png"/><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p:cSld name="Title Slide">
    <p:bg>
      <p:bgPr>
        <a:solidFill>
          <a:srgbClr val="4B2E83"/>
        </a:solidFill>
        <a:effectLst/>
      </p:bgPr>
    </p:bg>
    <p:spTree>
      <p:nvGrpSpPr>
        <p:cNvPr id="7" name="Shape 7"/>
        <p:cNvGrpSpPr/>
        <p:nvPr/>
      </p:nvGrpSpPr>
      <p:grpSpPr>
        <a:xfrm>
          <a:off x="0" y="0"/>
          <a:ext cx="0" cy="0"/>
          <a:chOff x="0" y="0"/>
          <a:chExt cx="0" cy="0"/>
        </a:xfrm>
      </p:grpSpPr>
      <p:sp>
        <p:nvSpPr>
          <p:cNvPr id="8" name="Google Shape;8;p2"/>
          <p:cNvSpPr txBox="1"/>
          <p:nvPr>
            <p:ph type="body" idx="1"/>
          </p:nvPr>
        </p:nvSpPr>
        <p:spPr>
          <a:xfrm>
            <a:off x="671757" y="709924"/>
            <a:ext cx="6972300" cy="2641800"/>
          </a:xfrm>
          <a:prstGeom prst="rect">
            <a:avLst/>
          </a:prstGeom>
          <a:noFill/>
          <a:ln>
            <a:noFill/>
          </a:ln>
        </p:spPr>
        <p:txBody>
          <a:bodyPr spcFirstLastPara="1" wrap="square" lIns="91425" tIns="45700" rIns="91425" bIns="45700" anchor="b" anchorCtr="0">
            <a:normAutofit/>
          </a:bodyPr>
          <a:lstStyle>
            <a:lvl1pPr marL="457200" marR="0" lvl="0" indent="-228600" algn="l" rtl="0">
              <a:lnSpc>
                <a:spcPct val="100000"/>
              </a:lnSpc>
              <a:spcBef>
                <a:spcPts val="1000"/>
              </a:spcBef>
              <a:spcAft>
                <a:spcPts val="0"/>
              </a:spcAft>
              <a:buClr>
                <a:srgbClr val="4B2E83"/>
              </a:buClr>
              <a:buSzPts val="5000"/>
              <a:buFont typeface="Arial" panose="020B0604020202020204"/>
              <a:buNone/>
              <a:defRPr sz="5000" b="0" i="0" u="none" strike="noStrike" cap="none">
                <a:solidFill>
                  <a:srgbClr val="4B2E83"/>
                </a:solidFill>
                <a:latin typeface="Encode Sans Black"/>
                <a:ea typeface="Encode Sans Black"/>
                <a:cs typeface="Encode Sans Black"/>
                <a:sym typeface="Encode Sans Black"/>
              </a:defRPr>
            </a:lvl1pPr>
            <a:lvl2pPr marL="914400" marR="0" lvl="1" indent="-228600" algn="l" rtl="0">
              <a:spcBef>
                <a:spcPts val="560"/>
              </a:spcBef>
              <a:spcAft>
                <a:spcPts val="0"/>
              </a:spcAft>
              <a:buClr>
                <a:srgbClr val="E8D3A2"/>
              </a:buClr>
              <a:buSzPts val="2800"/>
              <a:buFont typeface="Arial" panose="020B0604020202020204"/>
              <a:buNone/>
              <a:defRPr sz="2800" b="0" i="0" u="none" strike="noStrike" cap="none">
                <a:solidFill>
                  <a:srgbClr val="E8D3A2"/>
                </a:solidFill>
                <a:latin typeface="Encode Sans Black"/>
                <a:ea typeface="Encode Sans Black"/>
                <a:cs typeface="Encode Sans Black"/>
                <a:sym typeface="Encode Sans Black"/>
              </a:defRPr>
            </a:lvl2pPr>
            <a:lvl3pPr marL="1371600" marR="0" lvl="2" indent="-228600" algn="l" rtl="0">
              <a:spcBef>
                <a:spcPts val="480"/>
              </a:spcBef>
              <a:spcAft>
                <a:spcPts val="0"/>
              </a:spcAft>
              <a:buClr>
                <a:srgbClr val="E8D3A2"/>
              </a:buClr>
              <a:buSzPts val="2400"/>
              <a:buFont typeface="Arial" panose="020B0604020202020204"/>
              <a:buNone/>
              <a:defRPr sz="2400" b="0" i="0" u="none" strike="noStrike" cap="none">
                <a:solidFill>
                  <a:srgbClr val="E8D3A2"/>
                </a:solidFill>
                <a:latin typeface="Encode Sans Black"/>
                <a:ea typeface="Encode Sans Black"/>
                <a:cs typeface="Encode Sans Black"/>
                <a:sym typeface="Encode Sans Black"/>
              </a:defRPr>
            </a:lvl3pPr>
            <a:lvl4pPr marL="1828800" marR="0" lvl="3" indent="-228600" algn="l" rtl="0">
              <a:spcBef>
                <a:spcPts val="400"/>
              </a:spcBef>
              <a:spcAft>
                <a:spcPts val="0"/>
              </a:spcAft>
              <a:buClr>
                <a:srgbClr val="E8D3A2"/>
              </a:buClr>
              <a:buSzPts val="2000"/>
              <a:buFont typeface="Arial" panose="020B0604020202020204"/>
              <a:buNone/>
              <a:defRPr sz="2000" b="0" i="0" u="none" strike="noStrike" cap="none">
                <a:solidFill>
                  <a:srgbClr val="E8D3A2"/>
                </a:solidFill>
                <a:latin typeface="Encode Sans Black"/>
                <a:ea typeface="Encode Sans Black"/>
                <a:cs typeface="Encode Sans Black"/>
                <a:sym typeface="Encode Sans Black"/>
              </a:defRPr>
            </a:lvl4pPr>
            <a:lvl5pPr marL="2286000" marR="0" lvl="4" indent="-228600" algn="l" rtl="0">
              <a:spcBef>
                <a:spcPts val="400"/>
              </a:spcBef>
              <a:spcAft>
                <a:spcPts val="0"/>
              </a:spcAft>
              <a:buClr>
                <a:srgbClr val="E8D3A2"/>
              </a:buClr>
              <a:buSzPts val="2000"/>
              <a:buFont typeface="Arial" panose="020B0604020202020204"/>
              <a:buNone/>
              <a:defRPr sz="2000" b="0" i="0" u="none" strike="noStrike" cap="none">
                <a:solidFill>
                  <a:srgbClr val="E8D3A2"/>
                </a:solidFill>
                <a:latin typeface="Encode Sans Black"/>
                <a:ea typeface="Encode Sans Black"/>
                <a:cs typeface="Encode Sans Black"/>
                <a:sym typeface="Encode Sans Black"/>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9pPr>
          </a:lstStyle>
          <a:p/>
        </p:txBody>
      </p:sp>
      <p:pic>
        <p:nvPicPr>
          <p:cNvPr id="9" name="Google Shape;9;p2" descr="Bar_RtAngle_7502_RGB.png"/>
          <p:cNvPicPr preferRelativeResize="0"/>
          <p:nvPr/>
        </p:nvPicPr>
        <p:blipFill rotWithShape="1">
          <a:blip r:embed="rId2"/>
          <a:srcRect/>
          <a:stretch>
            <a:fillRect/>
          </a:stretch>
        </p:blipFill>
        <p:spPr>
          <a:xfrm>
            <a:off x="813587" y="4006085"/>
            <a:ext cx="2284305" cy="112770"/>
          </a:xfrm>
          <a:prstGeom prst="rect">
            <a:avLst/>
          </a:prstGeom>
          <a:noFill/>
          <a:ln>
            <a:noFill/>
          </a:ln>
        </p:spPr>
      </p:pic>
      <p:pic>
        <p:nvPicPr>
          <p:cNvPr id="10" name="Google Shape;10;p2"/>
          <p:cNvPicPr preferRelativeResize="0"/>
          <p:nvPr/>
        </p:nvPicPr>
        <p:blipFill>
          <a:blip r:embed="rId3"/>
          <a:stretch>
            <a:fillRect/>
          </a:stretch>
        </p:blipFill>
        <p:spPr>
          <a:xfrm>
            <a:off x="477125" y="6109725"/>
            <a:ext cx="2930700" cy="748275"/>
          </a:xfrm>
          <a:prstGeom prst="rect">
            <a:avLst/>
          </a:prstGeom>
          <a:noFill/>
          <a:ln>
            <a:noFill/>
          </a:ln>
        </p:spPr>
      </p:pic>
      <p:pic>
        <p:nvPicPr>
          <p:cNvPr id="11" name="Google Shape;11;p2"/>
          <p:cNvPicPr preferRelativeResize="0"/>
          <p:nvPr/>
        </p:nvPicPr>
        <p:blipFill>
          <a:blip r:embed="rId4"/>
          <a:stretch>
            <a:fillRect/>
          </a:stretch>
        </p:blipFill>
        <p:spPr>
          <a:xfrm>
            <a:off x="7491650" y="5963875"/>
            <a:ext cx="1322825" cy="894125"/>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header + content">
  <p:cSld name="2_Header + Content">
    <p:spTree>
      <p:nvGrpSpPr>
        <p:cNvPr id="12" name="Shape 12"/>
        <p:cNvGrpSpPr/>
        <p:nvPr/>
      </p:nvGrpSpPr>
      <p:grpSpPr>
        <a:xfrm>
          <a:off x="0" y="0"/>
          <a:ext cx="0" cy="0"/>
          <a:chOff x="0" y="0"/>
          <a:chExt cx="0" cy="0"/>
        </a:xfrm>
      </p:grpSpPr>
      <p:sp>
        <p:nvSpPr>
          <p:cNvPr id="13" name="Google Shape;13;p3"/>
          <p:cNvSpPr txBox="1"/>
          <p:nvPr>
            <p:ph type="body" idx="1"/>
          </p:nvPr>
        </p:nvSpPr>
        <p:spPr>
          <a:xfrm>
            <a:off x="671750" y="371503"/>
            <a:ext cx="8184600" cy="701100"/>
          </a:xfrm>
          <a:prstGeom prst="rect">
            <a:avLst/>
          </a:prstGeom>
          <a:noFill/>
          <a:ln>
            <a:noFill/>
          </a:ln>
        </p:spPr>
        <p:txBody>
          <a:bodyPr spcFirstLastPara="1" wrap="square" lIns="91425" tIns="45700" rIns="91425" bIns="45700" anchor="b" anchorCtr="0">
            <a:normAutofit/>
          </a:bodyPr>
          <a:lstStyle>
            <a:lvl1pPr marL="457200" marR="0" lvl="0" indent="-228600" algn="l" rtl="0">
              <a:lnSpc>
                <a:spcPct val="90000"/>
              </a:lnSpc>
              <a:spcBef>
                <a:spcPts val="600"/>
              </a:spcBef>
              <a:spcAft>
                <a:spcPts val="0"/>
              </a:spcAft>
              <a:buClr>
                <a:srgbClr val="4B2E83"/>
              </a:buClr>
              <a:buSzPts val="3000"/>
              <a:buFont typeface="Arial" panose="020B0604020202020204"/>
              <a:buNone/>
              <a:defRPr sz="3000" b="0" i="0" u="none" strike="noStrike" cap="none">
                <a:solidFill>
                  <a:srgbClr val="4B2E83"/>
                </a:solidFill>
                <a:latin typeface="Encode Sans Black"/>
                <a:ea typeface="Encode Sans Black"/>
                <a:cs typeface="Encode Sans Black"/>
                <a:sym typeface="Encode Sans Black"/>
              </a:defRPr>
            </a:lvl1pPr>
            <a:lvl2pPr marL="914400" marR="0" lvl="1" indent="-228600" algn="l" rtl="0">
              <a:spcBef>
                <a:spcPts val="560"/>
              </a:spcBef>
              <a:spcAft>
                <a:spcPts val="0"/>
              </a:spcAft>
              <a:buClr>
                <a:srgbClr val="E8D3A2"/>
              </a:buClr>
              <a:buSzPts val="2800"/>
              <a:buFont typeface="Arial" panose="020B0604020202020204"/>
              <a:buNone/>
              <a:defRPr sz="2800" b="0" i="0" u="none" strike="noStrike" cap="none">
                <a:solidFill>
                  <a:srgbClr val="E8D3A2"/>
                </a:solidFill>
                <a:latin typeface="Encode Sans Black"/>
                <a:ea typeface="Encode Sans Black"/>
                <a:cs typeface="Encode Sans Black"/>
                <a:sym typeface="Encode Sans Black"/>
              </a:defRPr>
            </a:lvl2pPr>
            <a:lvl3pPr marL="1371600" marR="0" lvl="2" indent="-228600" algn="l" rtl="0">
              <a:spcBef>
                <a:spcPts val="480"/>
              </a:spcBef>
              <a:spcAft>
                <a:spcPts val="0"/>
              </a:spcAft>
              <a:buClr>
                <a:srgbClr val="E8D3A2"/>
              </a:buClr>
              <a:buSzPts val="2400"/>
              <a:buFont typeface="Arial" panose="020B0604020202020204"/>
              <a:buNone/>
              <a:defRPr sz="2400" b="0" i="0" u="none" strike="noStrike" cap="none">
                <a:solidFill>
                  <a:srgbClr val="E8D3A2"/>
                </a:solidFill>
                <a:latin typeface="Encode Sans Black"/>
                <a:ea typeface="Encode Sans Black"/>
                <a:cs typeface="Encode Sans Black"/>
                <a:sym typeface="Encode Sans Black"/>
              </a:defRPr>
            </a:lvl3pPr>
            <a:lvl4pPr marL="1828800" marR="0" lvl="3" indent="-228600" algn="l" rtl="0">
              <a:spcBef>
                <a:spcPts val="400"/>
              </a:spcBef>
              <a:spcAft>
                <a:spcPts val="0"/>
              </a:spcAft>
              <a:buClr>
                <a:srgbClr val="E8D3A2"/>
              </a:buClr>
              <a:buSzPts val="2000"/>
              <a:buFont typeface="Arial" panose="020B0604020202020204"/>
              <a:buNone/>
              <a:defRPr sz="2000" b="0" i="0" u="none" strike="noStrike" cap="none">
                <a:solidFill>
                  <a:srgbClr val="E8D3A2"/>
                </a:solidFill>
                <a:latin typeface="Encode Sans Black"/>
                <a:ea typeface="Encode Sans Black"/>
                <a:cs typeface="Encode Sans Black"/>
                <a:sym typeface="Encode Sans Black"/>
              </a:defRPr>
            </a:lvl4pPr>
            <a:lvl5pPr marL="2286000" marR="0" lvl="4" indent="-228600" algn="l" rtl="0">
              <a:spcBef>
                <a:spcPts val="400"/>
              </a:spcBef>
              <a:spcAft>
                <a:spcPts val="0"/>
              </a:spcAft>
              <a:buClr>
                <a:srgbClr val="E8D3A2"/>
              </a:buClr>
              <a:buSzPts val="2000"/>
              <a:buFont typeface="Arial" panose="020B0604020202020204"/>
              <a:buNone/>
              <a:defRPr sz="2000" b="0" i="0" u="none" strike="noStrike" cap="none">
                <a:solidFill>
                  <a:srgbClr val="E8D3A2"/>
                </a:solidFill>
                <a:latin typeface="Encode Sans Black"/>
                <a:ea typeface="Encode Sans Black"/>
                <a:cs typeface="Encode Sans Black"/>
                <a:sym typeface="Encode Sans Black"/>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9pPr>
          </a:lstStyle>
          <a:p/>
        </p:txBody>
      </p:sp>
      <p:sp>
        <p:nvSpPr>
          <p:cNvPr id="14" name="Google Shape;14;p3"/>
          <p:cNvSpPr txBox="1"/>
          <p:nvPr>
            <p:ph type="body" idx="2"/>
          </p:nvPr>
        </p:nvSpPr>
        <p:spPr>
          <a:xfrm>
            <a:off x="665943" y="1357525"/>
            <a:ext cx="8196300" cy="4015500"/>
          </a:xfrm>
          <a:prstGeom prst="rect">
            <a:avLst/>
          </a:prstGeom>
          <a:noFill/>
          <a:ln>
            <a:noFill/>
          </a:ln>
        </p:spPr>
        <p:txBody>
          <a:bodyPr spcFirstLastPara="1" wrap="square" lIns="91425" tIns="45700" rIns="91425" bIns="45700" anchor="t" anchorCtr="0">
            <a:noAutofit/>
          </a:bodyPr>
          <a:lstStyle>
            <a:lvl1pPr marL="457200" marR="0" lvl="0" indent="-381000" algn="l" rtl="0">
              <a:spcBef>
                <a:spcPts val="480"/>
              </a:spcBef>
              <a:spcAft>
                <a:spcPts val="0"/>
              </a:spcAft>
              <a:buClr>
                <a:srgbClr val="4B2E83"/>
              </a:buClr>
              <a:buSzPts val="2400"/>
              <a:buFont typeface="Merriweather Sans"/>
              <a:buChar char="&gt;"/>
              <a:defRPr sz="2400" b="1" i="0" u="none" strike="noStrike" cap="none">
                <a:solidFill>
                  <a:srgbClr val="4B2E83"/>
                </a:solidFill>
                <a:latin typeface="Open Sans" panose="020B0606030504020204"/>
                <a:ea typeface="Open Sans" panose="020B0606030504020204"/>
                <a:cs typeface="Open Sans" panose="020B0606030504020204"/>
                <a:sym typeface="Open Sans" panose="020B0606030504020204"/>
              </a:defRPr>
            </a:lvl1pPr>
            <a:lvl2pPr marL="914400" marR="0" lvl="1" indent="-355600" algn="l" rtl="0">
              <a:spcBef>
                <a:spcPts val="400"/>
              </a:spcBef>
              <a:spcAft>
                <a:spcPts val="0"/>
              </a:spcAft>
              <a:buClr>
                <a:srgbClr val="4B2E83"/>
              </a:buClr>
              <a:buSzPts val="2000"/>
              <a:buFont typeface="Arial" panose="020B0604020202020204"/>
              <a:buChar char="–"/>
              <a:defRPr sz="2000" b="1" i="0" u="none" strike="noStrike" cap="none">
                <a:solidFill>
                  <a:srgbClr val="4B2E83"/>
                </a:solidFill>
                <a:latin typeface="Open Sans" panose="020B0606030504020204"/>
                <a:ea typeface="Open Sans" panose="020B0606030504020204"/>
                <a:cs typeface="Open Sans" panose="020B0606030504020204"/>
                <a:sym typeface="Open Sans" panose="020B0606030504020204"/>
              </a:defRPr>
            </a:lvl2pPr>
            <a:lvl3pPr marL="1371600" marR="0" lvl="2" indent="-342900" algn="l" rtl="0">
              <a:spcBef>
                <a:spcPts val="360"/>
              </a:spcBef>
              <a:spcAft>
                <a:spcPts val="0"/>
              </a:spcAft>
              <a:buClr>
                <a:srgbClr val="4B2E83"/>
              </a:buClr>
              <a:buSzPts val="1800"/>
              <a:buFont typeface="Merriweather Sans"/>
              <a:buChar char="&gt;"/>
              <a:defRPr sz="1800" b="1" i="0" u="none" strike="noStrike" cap="none">
                <a:solidFill>
                  <a:srgbClr val="4B2E83"/>
                </a:solidFill>
                <a:latin typeface="Open Sans" panose="020B0606030504020204"/>
                <a:ea typeface="Open Sans" panose="020B0606030504020204"/>
                <a:cs typeface="Open Sans" panose="020B0606030504020204"/>
                <a:sym typeface="Open Sans" panose="020B0606030504020204"/>
              </a:defRPr>
            </a:lvl3pPr>
            <a:lvl4pPr marL="1828800" marR="0" lvl="3" indent="-330200" algn="l" rtl="0">
              <a:spcBef>
                <a:spcPts val="320"/>
              </a:spcBef>
              <a:spcAft>
                <a:spcPts val="0"/>
              </a:spcAft>
              <a:buClr>
                <a:srgbClr val="4B2E83"/>
              </a:buClr>
              <a:buSzPts val="1600"/>
              <a:buFont typeface="Arial" panose="020B0604020202020204"/>
              <a:buChar char="–"/>
              <a:defRPr sz="1600" b="1" i="0" u="none" strike="noStrike" cap="none">
                <a:solidFill>
                  <a:srgbClr val="4B2E83"/>
                </a:solidFill>
                <a:latin typeface="Open Sans" panose="020B0606030504020204"/>
                <a:ea typeface="Open Sans" panose="020B0606030504020204"/>
                <a:cs typeface="Open Sans" panose="020B0606030504020204"/>
                <a:sym typeface="Open Sans" panose="020B0606030504020204"/>
              </a:defRPr>
            </a:lvl4pPr>
            <a:lvl5pPr marL="2286000" marR="0" lvl="4" indent="-317500" algn="l" rtl="0">
              <a:spcBef>
                <a:spcPts val="280"/>
              </a:spcBef>
              <a:spcAft>
                <a:spcPts val="0"/>
              </a:spcAft>
              <a:buClr>
                <a:srgbClr val="4B2E83"/>
              </a:buClr>
              <a:buSzPts val="1400"/>
              <a:buFont typeface="Merriweather Sans"/>
              <a:buChar char="&gt;"/>
              <a:defRPr sz="1400" b="1" i="0" u="none" strike="noStrike" cap="none">
                <a:solidFill>
                  <a:srgbClr val="4B2E83"/>
                </a:solidFill>
                <a:latin typeface="Open Sans" panose="020B0606030504020204"/>
                <a:ea typeface="Open Sans" panose="020B0606030504020204"/>
                <a:cs typeface="Open Sans" panose="020B0606030504020204"/>
                <a:sym typeface="Open Sans" panose="020B0606030504020204"/>
              </a:defRPr>
            </a:lvl5pPr>
            <a:lvl6pPr marL="2743200" marR="0" lvl="5"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panose="020B0604020202020204"/>
              <a:buChar char="•"/>
              <a:defRPr sz="2000" b="0" i="0" u="none" strike="noStrike" cap="none">
                <a:solidFill>
                  <a:schemeClr val="dk1"/>
                </a:solidFill>
                <a:latin typeface="Calibri"/>
                <a:ea typeface="Calibri"/>
                <a:cs typeface="Calibri"/>
                <a:sym typeface="Calibri"/>
              </a:defRPr>
            </a:lvl9pPr>
          </a:lstStyle>
          <a:p/>
        </p:txBody>
      </p:sp>
      <p:pic>
        <p:nvPicPr>
          <p:cNvPr id="15" name="Google Shape;15;p3" descr="Bar_RtAngle_7502_RGB.png"/>
          <p:cNvPicPr preferRelativeResize="0"/>
          <p:nvPr/>
        </p:nvPicPr>
        <p:blipFill rotWithShape="1">
          <a:blip r:embed="rId2"/>
          <a:srcRect/>
          <a:stretch>
            <a:fillRect/>
          </a:stretch>
        </p:blipFill>
        <p:spPr>
          <a:xfrm>
            <a:off x="784225" y="1133005"/>
            <a:ext cx="1358183" cy="67050"/>
          </a:xfrm>
          <a:prstGeom prst="rect">
            <a:avLst/>
          </a:prstGeom>
          <a:noFill/>
          <a:ln>
            <a:noFill/>
          </a:ln>
        </p:spPr>
      </p:pic>
      <p:pic>
        <p:nvPicPr>
          <p:cNvPr id="16" name="Google Shape;16;p3"/>
          <p:cNvPicPr preferRelativeResize="0"/>
          <p:nvPr/>
        </p:nvPicPr>
        <p:blipFill rotWithShape="1">
          <a:blip r:embed="rId3"/>
          <a:srcRect/>
          <a:stretch>
            <a:fillRect/>
          </a:stretch>
        </p:blipFill>
        <p:spPr>
          <a:xfrm>
            <a:off x="487239" y="6100762"/>
            <a:ext cx="2964791" cy="755427"/>
          </a:xfrm>
          <a:prstGeom prst="rect">
            <a:avLst/>
          </a:prstGeom>
          <a:noFill/>
          <a:ln>
            <a:noFill/>
          </a:ln>
        </p:spPr>
      </p:pic>
      <p:pic>
        <p:nvPicPr>
          <p:cNvPr id="17" name="Google Shape;17;p3" descr="W Logo_Purple_2685_HEX.png"/>
          <p:cNvPicPr preferRelativeResize="0"/>
          <p:nvPr/>
        </p:nvPicPr>
        <p:blipFill rotWithShape="1">
          <a:blip r:embed="rId4"/>
          <a:srcRect/>
          <a:stretch>
            <a:fillRect/>
          </a:stretch>
        </p:blipFill>
        <p:spPr>
          <a:xfrm>
            <a:off x="7448139" y="5949410"/>
            <a:ext cx="1371600" cy="923544"/>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itle" matchingName="Title slide">
  <p:cSld name="TITLE">
    <p:spTree>
      <p:nvGrpSpPr>
        <p:cNvPr id="18" name="Shape 18"/>
        <p:cNvGrpSpPr/>
        <p:nvPr/>
      </p:nvGrpSpPr>
      <p:grpSpPr>
        <a:xfrm>
          <a:off x="0" y="0"/>
          <a:ext cx="0" cy="0"/>
          <a:chOff x="0" y="0"/>
          <a:chExt cx="0" cy="0"/>
        </a:xfrm>
      </p:grpSpPr>
      <p:sp>
        <p:nvSpPr>
          <p:cNvPr id="19" name="Google Shape;19;p4"/>
          <p:cNvSpPr txBox="1"/>
          <p:nvPr>
            <p:ph type="ctrTitle"/>
          </p:nvPr>
        </p:nvSpPr>
        <p:spPr>
          <a:xfrm>
            <a:off x="311708" y="992767"/>
            <a:ext cx="8520600" cy="27369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SzPts val="5200"/>
              <a:buChar char="●"/>
              <a:defRPr sz="5200"/>
            </a:lvl1pPr>
            <a:lvl2pPr lvl="1" algn="ctr" rtl="0">
              <a:spcBef>
                <a:spcPts val="0"/>
              </a:spcBef>
              <a:spcAft>
                <a:spcPts val="0"/>
              </a:spcAft>
              <a:buSzPts val="5200"/>
              <a:buChar char="○"/>
              <a:defRPr sz="5200"/>
            </a:lvl2pPr>
            <a:lvl3pPr lvl="2" algn="ctr" rtl="0">
              <a:spcBef>
                <a:spcPts val="0"/>
              </a:spcBef>
              <a:spcAft>
                <a:spcPts val="0"/>
              </a:spcAft>
              <a:buSzPts val="5200"/>
              <a:buChar char="■"/>
              <a:defRPr sz="5200"/>
            </a:lvl3pPr>
            <a:lvl4pPr lvl="3" algn="ctr" rtl="0">
              <a:spcBef>
                <a:spcPts val="0"/>
              </a:spcBef>
              <a:spcAft>
                <a:spcPts val="0"/>
              </a:spcAft>
              <a:buSzPts val="5200"/>
              <a:buChar char="●"/>
              <a:defRPr sz="5200"/>
            </a:lvl4pPr>
            <a:lvl5pPr lvl="4" algn="ctr" rtl="0">
              <a:spcBef>
                <a:spcPts val="0"/>
              </a:spcBef>
              <a:spcAft>
                <a:spcPts val="0"/>
              </a:spcAft>
              <a:buSzPts val="5200"/>
              <a:buChar char="○"/>
              <a:defRPr sz="5200"/>
            </a:lvl5pPr>
            <a:lvl6pPr lvl="5" algn="ctr" rtl="0">
              <a:spcBef>
                <a:spcPts val="0"/>
              </a:spcBef>
              <a:spcAft>
                <a:spcPts val="0"/>
              </a:spcAft>
              <a:buSzPts val="5200"/>
              <a:buChar char="■"/>
              <a:defRPr sz="5200"/>
            </a:lvl6pPr>
            <a:lvl7pPr lvl="6" algn="ctr" rtl="0">
              <a:spcBef>
                <a:spcPts val="0"/>
              </a:spcBef>
              <a:spcAft>
                <a:spcPts val="0"/>
              </a:spcAft>
              <a:buSzPts val="5200"/>
              <a:buChar char="●"/>
              <a:defRPr sz="5200"/>
            </a:lvl7pPr>
            <a:lvl8pPr lvl="7" algn="ctr" rtl="0">
              <a:spcBef>
                <a:spcPts val="0"/>
              </a:spcBef>
              <a:spcAft>
                <a:spcPts val="0"/>
              </a:spcAft>
              <a:buSzPts val="5200"/>
              <a:buChar char="○"/>
              <a:defRPr sz="5200"/>
            </a:lvl8pPr>
            <a:lvl9pPr lvl="8" algn="ctr" rtl="0">
              <a:spcBef>
                <a:spcPts val="0"/>
              </a:spcBef>
              <a:spcAft>
                <a:spcPts val="0"/>
              </a:spcAft>
              <a:buSzPts val="5200"/>
              <a:buChar char="■"/>
              <a:defRPr sz="5200"/>
            </a:lvl9pPr>
          </a:lstStyle>
          <a:p/>
        </p:txBody>
      </p:sp>
      <p:sp>
        <p:nvSpPr>
          <p:cNvPr id="20" name="Google Shape;20;p4"/>
          <p:cNvSpPr txBox="1"/>
          <p:nvPr>
            <p:ph type="subTitle" idx="1"/>
          </p:nvPr>
        </p:nvSpPr>
        <p:spPr>
          <a:xfrm>
            <a:off x="311700" y="3778833"/>
            <a:ext cx="8520600" cy="1056900"/>
          </a:xfrm>
          <a:prstGeom prst="rect">
            <a:avLst/>
          </a:prstGeom>
          <a:noFill/>
          <a:ln>
            <a:noFill/>
          </a:ln>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p:txBody>
      </p:sp>
      <p:sp>
        <p:nvSpPr>
          <p:cNvPr id="21" name="Google Shape;21;p4"/>
          <p:cNvSpPr txBox="1"/>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zh-CN"/>
            </a:fld>
            <a:endParaRPr 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2" name="Shape 22"/>
        <p:cNvGrpSpPr/>
        <p:nvPr/>
      </p:nvGrpSpPr>
      <p:grpSpPr>
        <a:xfrm>
          <a:off x="0" y="0"/>
          <a:ext cx="0" cy="0"/>
          <a:chOff x="0" y="0"/>
          <a:chExt cx="0" cy="0"/>
        </a:xfrm>
      </p:grpSpPr>
      <p:sp>
        <p:nvSpPr>
          <p:cNvPr id="23" name="Google Shape;23;p5"/>
          <p:cNvSpPr txBox="1"/>
          <p:nvPr>
            <p:ph type="title"/>
          </p:nvPr>
        </p:nvSpPr>
        <p:spPr>
          <a:xfrm>
            <a:off x="311700" y="593367"/>
            <a:ext cx="8520600" cy="763500"/>
          </a:xfrm>
          <a:prstGeom prst="rect">
            <a:avLst/>
          </a:prstGeom>
          <a:noFill/>
          <a:ln>
            <a:noFill/>
          </a:ln>
        </p:spPr>
        <p:txBody>
          <a:bodyPr spcFirstLastPara="1" wrap="square" lIns="91425" tIns="91425" rIns="91425" bIns="91425" anchor="ctr" anchorCtr="0">
            <a:noAutofit/>
          </a:bodyPr>
          <a:lstStyle>
            <a:lvl1pPr lvl="0" rtl="0">
              <a:spcBef>
                <a:spcPts val="0"/>
              </a:spcBef>
              <a:spcAft>
                <a:spcPts val="0"/>
              </a:spcAft>
              <a:buSzPts val="1400"/>
              <a:buChar char="●"/>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24" name="Google Shape;24;p5"/>
          <p:cNvSpPr txBox="1"/>
          <p:nvPr>
            <p:ph type="body" idx="1"/>
          </p:nvPr>
        </p:nvSpPr>
        <p:spPr>
          <a:xfrm>
            <a:off x="311700" y="1536633"/>
            <a:ext cx="8520600" cy="4555200"/>
          </a:xfrm>
          <a:prstGeom prst="rect">
            <a:avLst/>
          </a:prstGeom>
          <a:noFill/>
          <a:ln>
            <a:noFill/>
          </a:ln>
        </p:spPr>
        <p:txBody>
          <a:bodyPr spcFirstLastPara="1" wrap="square" lIns="91425" tIns="91425" rIns="91425" bIns="91425" anchor="ctr" anchorCtr="0">
            <a:noAutofit/>
          </a:bodyPr>
          <a:lstStyle>
            <a:lvl1pPr marL="457200" lvl="0" indent="-317500"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p:txBody>
      </p:sp>
      <p:sp>
        <p:nvSpPr>
          <p:cNvPr id="25" name="Google Shape;25;p5"/>
          <p:cNvSpPr txBox="1"/>
          <p:nvPr>
            <p:ph type="sldNum" idx="12"/>
          </p:nvPr>
        </p:nvSpPr>
        <p:spPr>
          <a:xfrm>
            <a:off x="8472458" y="6217622"/>
            <a:ext cx="548700" cy="524700"/>
          </a:xfrm>
          <a:prstGeom prst="rect">
            <a:avLst/>
          </a:prstGeom>
          <a:noFill/>
          <a:ln>
            <a:noFill/>
          </a:ln>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l" rtl="0">
              <a:spcBef>
                <a:spcPts val="0"/>
              </a:spcBef>
              <a:spcAft>
                <a:spcPts val="0"/>
              </a:spcAft>
              <a:buNone/>
            </a:pPr>
            <a:fld id="{00000000-1234-1234-1234-123412341234}" type="slidenum">
              <a:rPr lang="zh-CN"/>
            </a:fld>
            <a:endParaRPr lang="zh-CN"/>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image" Target="../media/image6.png"/><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5" name="Shape 5"/>
        <p:cNvGrpSpPr/>
        <p:nvPr/>
      </p:nvGrpSpPr>
      <p:grpSpPr>
        <a:xfrm>
          <a:off x="0" y="0"/>
          <a:ext cx="0" cy="0"/>
          <a:chOff x="0" y="0"/>
          <a:chExt cx="0" cy="0"/>
        </a:xfrm>
      </p:grpSpPr>
      <p:pic>
        <p:nvPicPr>
          <p:cNvPr id="6" name="Google Shape;6;p1"/>
          <p:cNvPicPr preferRelativeResize="0"/>
          <p:nvPr/>
        </p:nvPicPr>
        <p:blipFill rotWithShape="1">
          <a:blip r:embed="rId5">
            <a:alphaModFix amt="15000"/>
          </a:blip>
          <a:srcRect/>
          <a:stretch>
            <a:fillRect/>
          </a:stretch>
        </p:blipFill>
        <p:spPr>
          <a:xfrm>
            <a:off x="5149327" y="0"/>
            <a:ext cx="3779520" cy="6858000"/>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6" Type="http://schemas.openxmlformats.org/officeDocument/2006/relationships/notesSlide" Target="../notesSlides/notesSlide12.xml"/><Relationship Id="rId5" Type="http://schemas.openxmlformats.org/officeDocument/2006/relationships/slideLayout" Target="../slideLayouts/slideLayout2.xml"/><Relationship Id="rId4" Type="http://schemas.openxmlformats.org/officeDocument/2006/relationships/image" Target="../media/image18.png"/><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image" Target="../media/image15.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xml.rels><?xml version="1.0" encoding="UTF-8" standalone="yes"?>
<Relationships xmlns="http://schemas.openxmlformats.org/package/2006/relationships"><Relationship Id="rId9" Type="http://schemas.openxmlformats.org/officeDocument/2006/relationships/slideLayout" Target="../slideLayouts/slideLayout2.xml"/><Relationship Id="rId8" Type="http://schemas.openxmlformats.org/officeDocument/2006/relationships/image" Target="../media/image14.png"/><Relationship Id="rId7" Type="http://schemas.openxmlformats.org/officeDocument/2006/relationships/image" Target="../media/image13.jpeg"/><Relationship Id="rId6" Type="http://schemas.openxmlformats.org/officeDocument/2006/relationships/image" Target="../media/image12.png"/><Relationship Id="rId5" Type="http://schemas.openxmlformats.org/officeDocument/2006/relationships/image" Target="../media/image11.jpeg"/><Relationship Id="rId4" Type="http://schemas.openxmlformats.org/officeDocument/2006/relationships/image" Target="../media/image10.png"/><Relationship Id="rId3" Type="http://schemas.openxmlformats.org/officeDocument/2006/relationships/image" Target="../media/image9.png"/><Relationship Id="rId2" Type="http://schemas.openxmlformats.org/officeDocument/2006/relationships/image" Target="../media/image8.png"/><Relationship Id="rId10" Type="http://schemas.openxmlformats.org/officeDocument/2006/relationships/notesSlide" Target="../notesSlides/notesSlide2.xml"/><Relationship Id="rId1" Type="http://schemas.openxmlformats.org/officeDocument/2006/relationships/image" Target="../media/image7.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2.xml"/><Relationship Id="rId1" Type="http://schemas.openxmlformats.org/officeDocument/2006/relationships/image" Target="../media/image2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2.xml"/><Relationship Id="rId1" Type="http://schemas.openxmlformats.org/officeDocument/2006/relationships/image" Target="../media/image2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29" name="Shape 29"/>
        <p:cNvGrpSpPr/>
        <p:nvPr/>
      </p:nvGrpSpPr>
      <p:grpSpPr>
        <a:xfrm>
          <a:off x="0" y="0"/>
          <a:ext cx="0" cy="0"/>
          <a:chOff x="0" y="0"/>
          <a:chExt cx="0" cy="0"/>
        </a:xfrm>
      </p:grpSpPr>
      <p:sp>
        <p:nvSpPr>
          <p:cNvPr id="30" name="Google Shape;30;p6"/>
          <p:cNvSpPr txBox="1"/>
          <p:nvPr>
            <p:ph type="body" idx="1"/>
          </p:nvPr>
        </p:nvSpPr>
        <p:spPr>
          <a:xfrm>
            <a:off x="671750" y="2165975"/>
            <a:ext cx="6972300" cy="1544700"/>
          </a:xfrm>
          <a:prstGeom prst="rect">
            <a:avLst/>
          </a:prstGeom>
        </p:spPr>
        <p:txBody>
          <a:bodyPr spcFirstLastPara="1" wrap="square" lIns="91425" tIns="45700" rIns="91425" bIns="45700" anchor="b" anchorCtr="0">
            <a:normAutofit/>
          </a:bodyPr>
          <a:lstStyle/>
          <a:p>
            <a:pPr marL="0" lvl="0" indent="0" algn="l" rtl="0">
              <a:spcBef>
                <a:spcPts val="0"/>
              </a:spcBef>
              <a:spcAft>
                <a:spcPts val="0"/>
              </a:spcAft>
              <a:buClr>
                <a:srgbClr val="000000"/>
              </a:buClr>
              <a:buSzPts val="990"/>
              <a:buFont typeface="Arial" panose="020B0604020202020204"/>
              <a:buNone/>
            </a:pPr>
            <a:r>
              <a:rPr lang="zh-CN" sz="4400" b="1">
                <a:solidFill>
                  <a:srgbClr val="FCFCFC"/>
                </a:solidFill>
                <a:latin typeface="Arial" panose="020B0604020202020204"/>
                <a:ea typeface="Arial" panose="020B0604020202020204"/>
                <a:cs typeface="Arial" panose="020B0604020202020204"/>
                <a:sym typeface="Arial" panose="020B0604020202020204"/>
              </a:rPr>
              <a:t>Prediction of Member Engagement</a:t>
            </a:r>
            <a:endParaRPr>
              <a:solidFill>
                <a:srgbClr val="FCFCFC"/>
              </a:solidFill>
            </a:endParaRPr>
          </a:p>
        </p:txBody>
      </p:sp>
      <p:sp>
        <p:nvSpPr>
          <p:cNvPr id="31" name="Google Shape;31;p6"/>
          <p:cNvSpPr txBox="1"/>
          <p:nvPr/>
        </p:nvSpPr>
        <p:spPr>
          <a:xfrm>
            <a:off x="733400" y="4337383"/>
            <a:ext cx="7339200" cy="932700"/>
          </a:xfrm>
          <a:prstGeom prst="rect">
            <a:avLst/>
          </a:prstGeom>
          <a:noFill/>
          <a:ln>
            <a:noFill/>
          </a:ln>
        </p:spPr>
        <p:txBody>
          <a:bodyPr spcFirstLastPara="1" wrap="square" lIns="91425" tIns="91425" rIns="91425" bIns="91425" anchor="t" anchorCtr="0">
            <a:spAutoFit/>
          </a:bodyPr>
          <a:lstStyle/>
          <a:p>
            <a:pPr marL="0" lvl="0" indent="0" algn="l" rtl="0">
              <a:lnSpc>
                <a:spcPct val="90000"/>
              </a:lnSpc>
              <a:spcBef>
                <a:spcPts val="0"/>
              </a:spcBef>
              <a:spcAft>
                <a:spcPts val="0"/>
              </a:spcAft>
              <a:buNone/>
            </a:pPr>
            <a:r>
              <a:rPr lang="zh-CN" sz="1800" b="1">
                <a:solidFill>
                  <a:srgbClr val="FCFCFC"/>
                </a:solidFill>
              </a:rPr>
              <a:t>Biostatistics Capstone Project Group 4</a:t>
            </a:r>
            <a:endParaRPr sz="1800" b="1">
              <a:solidFill>
                <a:srgbClr val="FCFCFC"/>
              </a:solidFill>
            </a:endParaRPr>
          </a:p>
          <a:p>
            <a:pPr marL="0" lvl="0" indent="457200" algn="ctr" rtl="0">
              <a:lnSpc>
                <a:spcPct val="90000"/>
              </a:lnSpc>
              <a:spcBef>
                <a:spcPts val="0"/>
              </a:spcBef>
              <a:spcAft>
                <a:spcPts val="0"/>
              </a:spcAft>
              <a:buNone/>
            </a:pPr>
            <a:endParaRPr sz="1800">
              <a:solidFill>
                <a:srgbClr val="FCFCFC"/>
              </a:solidFill>
            </a:endParaRPr>
          </a:p>
          <a:p>
            <a:pPr marL="0" lvl="0" indent="0" algn="ctr" rtl="0">
              <a:lnSpc>
                <a:spcPct val="90000"/>
              </a:lnSpc>
              <a:spcBef>
                <a:spcPts val="0"/>
              </a:spcBef>
              <a:spcAft>
                <a:spcPts val="0"/>
              </a:spcAft>
              <a:buClr>
                <a:schemeClr val="dk1"/>
              </a:buClr>
              <a:buSzPts val="852"/>
              <a:buFont typeface="Arial" panose="020B0604020202020204"/>
              <a:buNone/>
            </a:pPr>
            <a:endParaRPr sz="1800">
              <a:solidFill>
                <a:srgbClr val="FCFCFC"/>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76" name="Shape 176"/>
        <p:cNvGrpSpPr/>
        <p:nvPr/>
      </p:nvGrpSpPr>
      <p:grpSpPr>
        <a:xfrm>
          <a:off x="0" y="0"/>
          <a:ext cx="0" cy="0"/>
          <a:chOff x="0" y="0"/>
          <a:chExt cx="0" cy="0"/>
        </a:xfrm>
      </p:grpSpPr>
      <p:sp>
        <p:nvSpPr>
          <p:cNvPr id="177" name="Google Shape;177;p15"/>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Results</a:t>
            </a:r>
            <a:endParaRPr lang="zh-CN"/>
          </a:p>
        </p:txBody>
      </p:sp>
      <p:sp>
        <p:nvSpPr>
          <p:cNvPr id="178" name="Google Shape;178;p15"/>
          <p:cNvSpPr txBox="1"/>
          <p:nvPr/>
        </p:nvSpPr>
        <p:spPr>
          <a:xfrm>
            <a:off x="255715" y="1754025"/>
            <a:ext cx="8184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Evaluation metrics for different models (threshold = 0.4)</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graphicFrame>
        <p:nvGraphicFramePr>
          <p:cNvPr id="179" name="Google Shape;179;p15"/>
          <p:cNvGraphicFramePr/>
          <p:nvPr/>
        </p:nvGraphicFramePr>
        <p:xfrm>
          <a:off x="952500" y="2409350"/>
          <a:ext cx="7239000" cy="3000000"/>
        </p:xfrm>
        <a:graphic>
          <a:graphicData uri="http://schemas.openxmlformats.org/drawingml/2006/table">
            <a:tbl>
              <a:tblPr>
                <a:noFill/>
                <a:tableStyleId>{46EB6DC0-516F-49F2-84A1-19444A731A81}</a:tableStyleId>
              </a:tblPr>
              <a:tblGrid>
                <a:gridCol w="1447800"/>
                <a:gridCol w="1447800"/>
                <a:gridCol w="1447800"/>
                <a:gridCol w="1447800"/>
                <a:gridCol w="1447800"/>
              </a:tblGrid>
              <a:tr h="381000">
                <a:tc>
                  <a:txBody>
                    <a:bodyPr/>
                    <a:lstStyle/>
                    <a:p>
                      <a:pPr marL="0" lvl="0" indent="0" algn="ctr" rtl="0">
                        <a:spcBef>
                          <a:spcPts val="0"/>
                        </a:spcBef>
                        <a:spcAft>
                          <a:spcPts val="0"/>
                        </a:spcAft>
                        <a:buNone/>
                      </a:pP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Lasso</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Random Forest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XGBoost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BART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8100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Accuracy</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0.62</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0.62</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0.62</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0.63</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8100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Sensitivity</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0.53</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0.59</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0.55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0.47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8100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Specificity</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0.64</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0.66</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0.73</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38100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AUC Score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0.66</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0.67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91425" marR="91425" marT="91425" marB="91425">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83" name="Shape 183"/>
        <p:cNvGrpSpPr/>
        <p:nvPr/>
      </p:nvGrpSpPr>
      <p:grpSpPr>
        <a:xfrm>
          <a:off x="0" y="0"/>
          <a:ext cx="0" cy="0"/>
          <a:chOff x="0" y="0"/>
          <a:chExt cx="0" cy="0"/>
        </a:xfrm>
      </p:grpSpPr>
      <p:sp>
        <p:nvSpPr>
          <p:cNvPr id="184" name="Google Shape;184;p16"/>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Results</a:t>
            </a:r>
            <a:endParaRPr lang="zh-CN"/>
          </a:p>
        </p:txBody>
      </p:sp>
      <p:sp>
        <p:nvSpPr>
          <p:cNvPr id="185" name="Google Shape;185;p16"/>
          <p:cNvSpPr txBox="1"/>
          <p:nvPr/>
        </p:nvSpPr>
        <p:spPr>
          <a:xfrm>
            <a:off x="255715" y="1303950"/>
            <a:ext cx="8184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Prediction by different choices of thresholds</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graphicFrame>
        <p:nvGraphicFramePr>
          <p:cNvPr id="186" name="Google Shape;186;p16"/>
          <p:cNvGraphicFramePr/>
          <p:nvPr/>
        </p:nvGraphicFramePr>
        <p:xfrm>
          <a:off x="1500050" y="1887450"/>
          <a:ext cx="6153150" cy="3000000"/>
        </p:xfrm>
        <a:graphic>
          <a:graphicData uri="http://schemas.openxmlformats.org/drawingml/2006/table">
            <a:tbl>
              <a:tblPr>
                <a:noFill/>
                <a:tableStyleId>{E4D18B8A-AD0E-4655-A30C-91106885D1FB}</a:tableStyleId>
              </a:tblPr>
              <a:tblGrid>
                <a:gridCol w="828675"/>
                <a:gridCol w="600075"/>
                <a:gridCol w="588000"/>
                <a:gridCol w="721575"/>
                <a:gridCol w="699700"/>
                <a:gridCol w="614500"/>
                <a:gridCol w="601650"/>
                <a:gridCol w="733900"/>
                <a:gridCol w="765075"/>
              </a:tblGrid>
              <a:tr h="266700">
                <a:tc rowSpan="2">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T</a:t>
                      </a:r>
                      <a:r>
                        <a:rPr lang="zh-CN" sz="1100" b="1">
                          <a:solidFill>
                            <a:schemeClr val="dk1"/>
                          </a:solidFill>
                          <a:latin typeface="Open Sans" panose="020B0606030504020204"/>
                          <a:ea typeface="Open Sans" panose="020B0606030504020204"/>
                          <a:cs typeface="Open Sans" panose="020B0606030504020204"/>
                          <a:sym typeface="Open Sans" panose="020B0606030504020204"/>
                        </a:rPr>
                        <a:t>hreshold</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gridSpan="4">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S</a:t>
                      </a:r>
                      <a:r>
                        <a:rPr lang="zh-CN" sz="1100" b="1">
                          <a:solidFill>
                            <a:schemeClr val="dk1"/>
                          </a:solidFill>
                          <a:latin typeface="Open Sans" panose="020B0606030504020204"/>
                          <a:ea typeface="Open Sans" panose="020B0606030504020204"/>
                          <a:cs typeface="Open Sans" panose="020B0606030504020204"/>
                          <a:sym typeface="Open Sans" panose="020B0606030504020204"/>
                        </a:rPr>
                        <a:t>ensitivity</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hMerge="1">
                  <a:tcPr/>
                </a:tc>
                <a:tc hMerge="1">
                  <a:tcPr/>
                </a:tc>
                <a:tc hMerge="1">
                  <a:tcPr/>
                </a:tc>
                <a:tc gridSpan="4">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S</a:t>
                      </a:r>
                      <a:r>
                        <a:rPr lang="zh-CN" sz="1100" b="1">
                          <a:solidFill>
                            <a:schemeClr val="dk1"/>
                          </a:solidFill>
                          <a:latin typeface="Open Sans" panose="020B0606030504020204"/>
                          <a:ea typeface="Open Sans" panose="020B0606030504020204"/>
                          <a:cs typeface="Open Sans" panose="020B0606030504020204"/>
                          <a:sym typeface="Open Sans" panose="020B0606030504020204"/>
                        </a:rPr>
                        <a:t>pecificity</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hMerge="1">
                  <a:tcPr/>
                </a:tc>
                <a:tc hMerge="1">
                  <a:tcPr/>
                </a:tc>
                <a:tc hMerge="1">
                  <a:tcPr/>
                </a:tc>
              </a:tr>
              <a:tr h="266700">
                <a:tc vMerge="1">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Lasso</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RF</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XGBoost</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BART</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Lasso</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RF</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XGBoost</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BART</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0.25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0.87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0.83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0.21</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0.24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0.33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0.39</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0.87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0.87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0.78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0.67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0.32</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0.33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0.44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0.55</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0.35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0.72</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0.75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0.67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0.52</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0.51</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0.47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0.54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0.69</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0.53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0.59</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0.55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0.47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0.67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0.64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0.66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0.73</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CFE2F3"/>
                    </a:solidFill>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0.45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0.38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0.42</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0.44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0.32</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0.80</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0.78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0.75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0.82</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9999"/>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0.25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9999"/>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0.26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9999"/>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0.34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9999"/>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0.23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9999"/>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0.88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9999"/>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0.88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9999"/>
                    </a:solidFill>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0.81</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9999"/>
                    </a:solidFill>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0.89</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solidFill>
                      <a:srgbClr val="EA9999"/>
                    </a:solidFill>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0.55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0.16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0.15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0.25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0.18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0.87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0.92</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0.11</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0.18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0.16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0.91</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0.93</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0.65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0.13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0.1</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0.99</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0.96</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0.7</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0.04</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0.01</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0.09</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0.09</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0.99</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0.996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0.97</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0.75</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0.02</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0.003</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0.06</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0.99</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0.999</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sz="1100" b="1">
                          <a:solidFill>
                            <a:schemeClr val="dk1"/>
                          </a:solidFill>
                          <a:latin typeface="Open Sans" panose="020B0606030504020204"/>
                          <a:ea typeface="Open Sans" panose="020B0606030504020204"/>
                          <a:cs typeface="Open Sans" panose="020B0606030504020204"/>
                          <a:sym typeface="Open Sans" panose="020B0606030504020204"/>
                        </a:rPr>
                        <a:t>0.98</a:t>
                      </a:r>
                      <a:endParaRPr sz="1100"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sz="1000" b="1">
                          <a:solidFill>
                            <a:schemeClr val="dk1"/>
                          </a:solidFill>
                          <a:latin typeface="Open Sans" panose="020B0606030504020204"/>
                          <a:ea typeface="Open Sans" panose="020B0606030504020204"/>
                          <a:cs typeface="Open Sans" panose="020B0606030504020204"/>
                          <a:sym typeface="Open Sans" panose="020B0606030504020204"/>
                        </a:rPr>
                        <a:t>0.98</a:t>
                      </a:r>
                      <a:endParaRPr sz="1000" b="1">
                        <a:solidFill>
                          <a:schemeClr val="dk1"/>
                        </a:solidFill>
                        <a:latin typeface="Open Sans" panose="020B0606030504020204"/>
                        <a:ea typeface="Open Sans" panose="020B0606030504020204"/>
                        <a:cs typeface="Open Sans" panose="020B0606030504020204"/>
                        <a:sym typeface="Open Sans" panose="020B0606030504020204"/>
                      </a:endParaRPr>
                    </a:p>
                  </a:txBody>
                  <a:tcPr marL="50800" marR="50800" marT="12700" marB="12700" anchor="ctr">
                    <a:lnL w="9525" cap="flat" cmpd="sng">
                      <a:solidFill>
                        <a:schemeClr val="dk1"/>
                      </a:solidFill>
                      <a:prstDash val="solid"/>
                      <a:round/>
                      <a:headEnd type="none" w="sm" len="sm"/>
                      <a:tailEnd type="none" w="sm" len="sm"/>
                    </a:lnL>
                    <a:lnR w="9525" cap="flat" cmpd="sng">
                      <a:solidFill>
                        <a:schemeClr val="dk1"/>
                      </a:solidFill>
                      <a:prstDash val="solid"/>
                      <a:round/>
                      <a:headEnd type="none" w="sm" len="sm"/>
                      <a:tailEnd type="none" w="sm" len="sm"/>
                    </a:lnR>
                    <a:lnT w="9525" cap="flat" cmpd="sng">
                      <a:solidFill>
                        <a:schemeClr val="dk1"/>
                      </a:solidFill>
                      <a:prstDash val="solid"/>
                      <a:round/>
                      <a:headEnd type="none" w="sm" len="sm"/>
                      <a:tailEnd type="none" w="sm" len="sm"/>
                    </a:lnT>
                    <a:lnB w="9525" cap="flat" cmpd="sng">
                      <a:solidFill>
                        <a:schemeClr val="dk1"/>
                      </a:solidFill>
                      <a:prstDash val="solid"/>
                      <a:round/>
                      <a:headEnd type="none" w="sm" len="sm"/>
                      <a:tailEnd type="none" w="sm" len="sm"/>
                    </a:lnB>
                  </a:tcPr>
                </a:tc>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90" name="Shape 190"/>
        <p:cNvGrpSpPr/>
        <p:nvPr/>
      </p:nvGrpSpPr>
      <p:grpSpPr>
        <a:xfrm>
          <a:off x="0" y="0"/>
          <a:ext cx="0" cy="0"/>
          <a:chOff x="0" y="0"/>
          <a:chExt cx="0" cy="0"/>
        </a:xfrm>
      </p:grpSpPr>
      <p:sp>
        <p:nvSpPr>
          <p:cNvPr id="191" name="Google Shape;191;p17"/>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Calibration Plots</a:t>
            </a:r>
            <a:endParaRPr lang="zh-CN"/>
          </a:p>
        </p:txBody>
      </p:sp>
      <p:pic>
        <p:nvPicPr>
          <p:cNvPr id="192" name="Google Shape;192;p17"/>
          <p:cNvPicPr preferRelativeResize="0"/>
          <p:nvPr/>
        </p:nvPicPr>
        <p:blipFill>
          <a:blip r:embed="rId1"/>
          <a:stretch>
            <a:fillRect/>
          </a:stretch>
        </p:blipFill>
        <p:spPr>
          <a:xfrm>
            <a:off x="868150" y="1225003"/>
            <a:ext cx="3223566" cy="2587725"/>
          </a:xfrm>
          <a:prstGeom prst="rect">
            <a:avLst/>
          </a:prstGeom>
          <a:noFill/>
          <a:ln>
            <a:noFill/>
          </a:ln>
        </p:spPr>
      </p:pic>
      <p:pic>
        <p:nvPicPr>
          <p:cNvPr id="193" name="Google Shape;193;p17"/>
          <p:cNvPicPr preferRelativeResize="0"/>
          <p:nvPr/>
        </p:nvPicPr>
        <p:blipFill>
          <a:blip r:embed="rId2"/>
          <a:stretch>
            <a:fillRect/>
          </a:stretch>
        </p:blipFill>
        <p:spPr>
          <a:xfrm>
            <a:off x="4859825" y="1226800"/>
            <a:ext cx="3262621" cy="2587725"/>
          </a:xfrm>
          <a:prstGeom prst="rect">
            <a:avLst/>
          </a:prstGeom>
          <a:noFill/>
          <a:ln>
            <a:noFill/>
          </a:ln>
        </p:spPr>
      </p:pic>
      <p:pic>
        <p:nvPicPr>
          <p:cNvPr id="194" name="Google Shape;194;p17"/>
          <p:cNvPicPr preferRelativeResize="0"/>
          <p:nvPr/>
        </p:nvPicPr>
        <p:blipFill>
          <a:blip r:embed="rId3"/>
          <a:stretch>
            <a:fillRect/>
          </a:stretch>
        </p:blipFill>
        <p:spPr>
          <a:xfrm>
            <a:off x="868150" y="3998751"/>
            <a:ext cx="3223574" cy="2577379"/>
          </a:xfrm>
          <a:prstGeom prst="rect">
            <a:avLst/>
          </a:prstGeom>
          <a:noFill/>
          <a:ln>
            <a:noFill/>
          </a:ln>
        </p:spPr>
      </p:pic>
      <p:pic>
        <p:nvPicPr>
          <p:cNvPr id="195" name="Google Shape;195;p17"/>
          <p:cNvPicPr preferRelativeResize="0"/>
          <p:nvPr/>
        </p:nvPicPr>
        <p:blipFill>
          <a:blip r:embed="rId4"/>
          <a:stretch>
            <a:fillRect/>
          </a:stretch>
        </p:blipFill>
        <p:spPr>
          <a:xfrm>
            <a:off x="4838080" y="3993575"/>
            <a:ext cx="3235544" cy="2587726"/>
          </a:xfrm>
          <a:prstGeom prst="rect">
            <a:avLst/>
          </a:prstGeom>
          <a:noFill/>
          <a:ln>
            <a:noFill/>
          </a:ln>
        </p:spPr>
      </p:pic>
      <p:sp>
        <p:nvSpPr>
          <p:cNvPr id="196" name="Google Shape;196;p17"/>
          <p:cNvSpPr txBox="1"/>
          <p:nvPr/>
        </p:nvSpPr>
        <p:spPr>
          <a:xfrm>
            <a:off x="1819825" y="3699900"/>
            <a:ext cx="1714500" cy="153900"/>
          </a:xfrm>
          <a:prstGeom prst="rect">
            <a:avLst/>
          </a:prstGeom>
          <a:solidFill>
            <a:schemeClr val="lt2"/>
          </a:solidFill>
          <a:ln>
            <a:noFill/>
          </a:ln>
        </p:spPr>
        <p:txBody>
          <a:bodyPr spcFirstLastPara="1" wrap="square" lIns="91425" tIns="0" rIns="91425" bIns="0" anchor="t" anchorCtr="0">
            <a:spAutoFit/>
          </a:bodyPr>
          <a:lstStyle/>
          <a:p>
            <a:pPr marL="0" lvl="0" indent="0" algn="l" rtl="0">
              <a:spcBef>
                <a:spcPts val="0"/>
              </a:spcBef>
              <a:spcAft>
                <a:spcPts val="0"/>
              </a:spcAft>
              <a:buNone/>
            </a:pPr>
            <a:r>
              <a:rPr lang="zh-CN" sz="1000"/>
              <a:t>mean predicted probability</a:t>
            </a:r>
            <a:endParaRPr sz="1000"/>
          </a:p>
        </p:txBody>
      </p:sp>
      <p:sp>
        <p:nvSpPr>
          <p:cNvPr id="197" name="Google Shape;197;p17"/>
          <p:cNvSpPr txBox="1"/>
          <p:nvPr/>
        </p:nvSpPr>
        <p:spPr>
          <a:xfrm>
            <a:off x="5780525" y="3699900"/>
            <a:ext cx="1714500" cy="153900"/>
          </a:xfrm>
          <a:prstGeom prst="rect">
            <a:avLst/>
          </a:prstGeom>
          <a:solidFill>
            <a:schemeClr val="lt2"/>
          </a:solidFill>
          <a:ln>
            <a:noFill/>
          </a:ln>
        </p:spPr>
        <p:txBody>
          <a:bodyPr spcFirstLastPara="1" wrap="square" lIns="91425" tIns="0" rIns="91425" bIns="0" anchor="t" anchorCtr="0">
            <a:spAutoFit/>
          </a:bodyPr>
          <a:lstStyle/>
          <a:p>
            <a:pPr marL="0" lvl="0" indent="0" algn="l" rtl="0">
              <a:spcBef>
                <a:spcPts val="0"/>
              </a:spcBef>
              <a:spcAft>
                <a:spcPts val="0"/>
              </a:spcAft>
              <a:buNone/>
            </a:pPr>
            <a:r>
              <a:rPr lang="zh-CN" sz="1000"/>
              <a:t>mean predicted probability</a:t>
            </a:r>
            <a:endParaRPr sz="1000"/>
          </a:p>
        </p:txBody>
      </p:sp>
      <p:sp>
        <p:nvSpPr>
          <p:cNvPr id="198" name="Google Shape;198;p17"/>
          <p:cNvSpPr txBox="1"/>
          <p:nvPr/>
        </p:nvSpPr>
        <p:spPr>
          <a:xfrm>
            <a:off x="5738450" y="6481100"/>
            <a:ext cx="1714500" cy="153900"/>
          </a:xfrm>
          <a:prstGeom prst="rect">
            <a:avLst/>
          </a:prstGeom>
          <a:solidFill>
            <a:schemeClr val="lt2"/>
          </a:solidFill>
          <a:ln>
            <a:noFill/>
          </a:ln>
        </p:spPr>
        <p:txBody>
          <a:bodyPr spcFirstLastPara="1" wrap="square" lIns="91425" tIns="0" rIns="91425" bIns="0" anchor="t" anchorCtr="0">
            <a:spAutoFit/>
          </a:bodyPr>
          <a:lstStyle/>
          <a:p>
            <a:pPr marL="0" lvl="0" indent="0" algn="l" rtl="0">
              <a:spcBef>
                <a:spcPts val="0"/>
              </a:spcBef>
              <a:spcAft>
                <a:spcPts val="0"/>
              </a:spcAft>
              <a:buNone/>
            </a:pPr>
            <a:r>
              <a:rPr lang="zh-CN" sz="1000"/>
              <a:t>mean predicted probability</a:t>
            </a:r>
            <a:endParaRPr sz="1000"/>
          </a:p>
        </p:txBody>
      </p:sp>
      <p:sp>
        <p:nvSpPr>
          <p:cNvPr id="199" name="Google Shape;199;p17"/>
          <p:cNvSpPr txBox="1"/>
          <p:nvPr/>
        </p:nvSpPr>
        <p:spPr>
          <a:xfrm>
            <a:off x="1819825" y="6481100"/>
            <a:ext cx="1714500" cy="153900"/>
          </a:xfrm>
          <a:prstGeom prst="rect">
            <a:avLst/>
          </a:prstGeom>
          <a:solidFill>
            <a:schemeClr val="lt2"/>
          </a:solidFill>
          <a:ln>
            <a:noFill/>
          </a:ln>
        </p:spPr>
        <p:txBody>
          <a:bodyPr spcFirstLastPara="1" wrap="square" lIns="91425" tIns="0" rIns="91425" bIns="0" anchor="t" anchorCtr="0">
            <a:spAutoFit/>
          </a:bodyPr>
          <a:lstStyle/>
          <a:p>
            <a:pPr marL="0" lvl="0" indent="0" algn="l" rtl="0">
              <a:spcBef>
                <a:spcPts val="0"/>
              </a:spcBef>
              <a:spcAft>
                <a:spcPts val="0"/>
              </a:spcAft>
              <a:buNone/>
            </a:pPr>
            <a:r>
              <a:rPr lang="zh-CN" sz="1000"/>
              <a:t>mean predicted probability</a:t>
            </a:r>
            <a:endParaRPr sz="1000"/>
          </a:p>
        </p:txBody>
      </p:sp>
      <p:sp>
        <p:nvSpPr>
          <p:cNvPr id="200" name="Google Shape;200;p17"/>
          <p:cNvSpPr txBox="1"/>
          <p:nvPr/>
        </p:nvSpPr>
        <p:spPr>
          <a:xfrm rot="-5400000">
            <a:off x="206550" y="2363600"/>
            <a:ext cx="1347000" cy="153900"/>
          </a:xfrm>
          <a:prstGeom prst="rect">
            <a:avLst/>
          </a:prstGeom>
          <a:solidFill>
            <a:schemeClr val="lt2"/>
          </a:solidFill>
          <a:ln>
            <a:noFill/>
          </a:ln>
        </p:spPr>
        <p:txBody>
          <a:bodyPr spcFirstLastPara="1" wrap="square" lIns="91425" tIns="0" rIns="91425" bIns="0" anchor="t" anchorCtr="0">
            <a:spAutoFit/>
          </a:bodyPr>
          <a:lstStyle/>
          <a:p>
            <a:pPr marL="0" lvl="0" indent="0" algn="l" rtl="0">
              <a:spcBef>
                <a:spcPts val="0"/>
              </a:spcBef>
              <a:spcAft>
                <a:spcPts val="0"/>
              </a:spcAft>
              <a:buNone/>
            </a:pPr>
            <a:r>
              <a:rPr lang="zh-CN" sz="1000"/>
              <a:t>observed</a:t>
            </a:r>
            <a:r>
              <a:rPr lang="zh-CN" sz="1000"/>
              <a:t> probability</a:t>
            </a:r>
            <a:endParaRPr sz="1000"/>
          </a:p>
        </p:txBody>
      </p:sp>
      <p:sp>
        <p:nvSpPr>
          <p:cNvPr id="201" name="Google Shape;201;p17"/>
          <p:cNvSpPr txBox="1"/>
          <p:nvPr/>
        </p:nvSpPr>
        <p:spPr>
          <a:xfrm rot="-5400000">
            <a:off x="4187650" y="2363600"/>
            <a:ext cx="1347000" cy="153900"/>
          </a:xfrm>
          <a:prstGeom prst="rect">
            <a:avLst/>
          </a:prstGeom>
          <a:solidFill>
            <a:schemeClr val="lt2"/>
          </a:solidFill>
          <a:ln>
            <a:noFill/>
          </a:ln>
        </p:spPr>
        <p:txBody>
          <a:bodyPr spcFirstLastPara="1" wrap="square" lIns="91425" tIns="0" rIns="91425" bIns="0" anchor="t" anchorCtr="0">
            <a:spAutoFit/>
          </a:bodyPr>
          <a:lstStyle/>
          <a:p>
            <a:pPr marL="0" lvl="0" indent="0" algn="l" rtl="0">
              <a:spcBef>
                <a:spcPts val="0"/>
              </a:spcBef>
              <a:spcAft>
                <a:spcPts val="0"/>
              </a:spcAft>
              <a:buNone/>
            </a:pPr>
            <a:r>
              <a:rPr lang="zh-CN" sz="1000"/>
              <a:t>observed probability</a:t>
            </a:r>
            <a:endParaRPr sz="1000"/>
          </a:p>
        </p:txBody>
      </p:sp>
      <p:sp>
        <p:nvSpPr>
          <p:cNvPr id="202" name="Google Shape;202;p17"/>
          <p:cNvSpPr txBox="1"/>
          <p:nvPr/>
        </p:nvSpPr>
        <p:spPr>
          <a:xfrm rot="-5400000">
            <a:off x="4187650" y="5210488"/>
            <a:ext cx="1347000" cy="153900"/>
          </a:xfrm>
          <a:prstGeom prst="rect">
            <a:avLst/>
          </a:prstGeom>
          <a:solidFill>
            <a:schemeClr val="lt2"/>
          </a:solidFill>
          <a:ln>
            <a:noFill/>
          </a:ln>
        </p:spPr>
        <p:txBody>
          <a:bodyPr spcFirstLastPara="1" wrap="square" lIns="91425" tIns="0" rIns="91425" bIns="0" anchor="t" anchorCtr="0">
            <a:spAutoFit/>
          </a:bodyPr>
          <a:lstStyle/>
          <a:p>
            <a:pPr marL="0" lvl="0" indent="0" algn="l" rtl="0">
              <a:spcBef>
                <a:spcPts val="0"/>
              </a:spcBef>
              <a:spcAft>
                <a:spcPts val="0"/>
              </a:spcAft>
              <a:buNone/>
            </a:pPr>
            <a:r>
              <a:rPr lang="zh-CN" sz="1000"/>
              <a:t>observed probability</a:t>
            </a:r>
            <a:endParaRPr sz="1000"/>
          </a:p>
        </p:txBody>
      </p:sp>
      <p:sp>
        <p:nvSpPr>
          <p:cNvPr id="203" name="Google Shape;203;p17"/>
          <p:cNvSpPr txBox="1"/>
          <p:nvPr/>
        </p:nvSpPr>
        <p:spPr>
          <a:xfrm rot="-5400000">
            <a:off x="206550" y="5210488"/>
            <a:ext cx="1347000" cy="153900"/>
          </a:xfrm>
          <a:prstGeom prst="rect">
            <a:avLst/>
          </a:prstGeom>
          <a:solidFill>
            <a:schemeClr val="lt2"/>
          </a:solidFill>
          <a:ln>
            <a:noFill/>
          </a:ln>
        </p:spPr>
        <p:txBody>
          <a:bodyPr spcFirstLastPara="1" wrap="square" lIns="91425" tIns="0" rIns="91425" bIns="0" anchor="t" anchorCtr="0">
            <a:spAutoFit/>
          </a:bodyPr>
          <a:lstStyle/>
          <a:p>
            <a:pPr marL="0" lvl="0" indent="0" algn="l" rtl="0">
              <a:spcBef>
                <a:spcPts val="0"/>
              </a:spcBef>
              <a:spcAft>
                <a:spcPts val="0"/>
              </a:spcAft>
              <a:buNone/>
            </a:pPr>
            <a:r>
              <a:rPr lang="zh-CN" sz="1000"/>
              <a:t>observed probability</a:t>
            </a:r>
            <a:endParaRPr sz="10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07" name="Shape 207"/>
        <p:cNvGrpSpPr/>
        <p:nvPr/>
      </p:nvGrpSpPr>
      <p:grpSpPr>
        <a:xfrm>
          <a:off x="0" y="0"/>
          <a:ext cx="0" cy="0"/>
          <a:chOff x="0" y="0"/>
          <a:chExt cx="0" cy="0"/>
        </a:xfrm>
      </p:grpSpPr>
      <p:sp>
        <p:nvSpPr>
          <p:cNvPr id="208" name="Google Shape;208;p18"/>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Prediction for Different Race Groups</a:t>
            </a:r>
            <a:endParaRPr lang="zh-CN"/>
          </a:p>
        </p:txBody>
      </p:sp>
      <p:graphicFrame>
        <p:nvGraphicFramePr>
          <p:cNvPr id="209" name="Google Shape;209;p18"/>
          <p:cNvGraphicFramePr/>
          <p:nvPr/>
        </p:nvGraphicFramePr>
        <p:xfrm>
          <a:off x="669375" y="1604950"/>
          <a:ext cx="7805225" cy="3000000"/>
        </p:xfrm>
        <a:graphic>
          <a:graphicData uri="http://schemas.openxmlformats.org/drawingml/2006/table">
            <a:tbl>
              <a:tblPr>
                <a:noFill/>
                <a:tableStyleId>{E4D18B8A-AD0E-4655-A30C-91106885D1FB}</a:tableStyleId>
              </a:tblPr>
              <a:tblGrid>
                <a:gridCol w="1303625"/>
                <a:gridCol w="884575"/>
                <a:gridCol w="821700"/>
                <a:gridCol w="1129600"/>
                <a:gridCol w="1046750"/>
                <a:gridCol w="845325"/>
                <a:gridCol w="845350"/>
                <a:gridCol w="928300"/>
              </a:tblGrid>
              <a:tr h="222650">
                <a:tc>
                  <a:txBody>
                    <a:bodyPr/>
                    <a:lstStyle/>
                    <a:p>
                      <a:pPr marL="0" lvl="0" indent="0" algn="ctr" rtl="0">
                        <a:spcBef>
                          <a:spcPts val="0"/>
                        </a:spcBef>
                        <a:spcAft>
                          <a:spcPts val="0"/>
                        </a:spcAft>
                        <a:buNone/>
                      </a:pP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Overall </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White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Black or African American</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Hispanic or Latino</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Asian</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Other</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Declined</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a:t>
                      </a:r>
                      <a:r>
                        <a:rPr lang="zh-CN" b="1">
                          <a:solidFill>
                            <a:schemeClr val="dk1"/>
                          </a:solidFill>
                          <a:latin typeface="Open Sans" panose="020B0606030504020204"/>
                          <a:ea typeface="Open Sans" panose="020B0606030504020204"/>
                          <a:cs typeface="Open Sans" panose="020B0606030504020204"/>
                          <a:sym typeface="Open Sans" panose="020B0606030504020204"/>
                        </a:rPr>
                        <a:t>roportion</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100%</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50%</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8</a:t>
                      </a:r>
                      <a:r>
                        <a:rPr lang="zh-CN" b="1">
                          <a:solidFill>
                            <a:schemeClr val="dk1"/>
                          </a:solidFill>
                          <a:latin typeface="Open Sans" panose="020B0606030504020204"/>
                          <a:ea typeface="Open Sans" panose="020B0606030504020204"/>
                          <a:cs typeface="Open Sans" panose="020B0606030504020204"/>
                          <a:sym typeface="Open Sans" panose="020B0606030504020204"/>
                        </a:rPr>
                        <a: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23%</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6</a:t>
                      </a:r>
                      <a:r>
                        <a:rPr lang="zh-CN" b="1">
                          <a:solidFill>
                            <a:schemeClr val="dk1"/>
                          </a:solidFill>
                          <a:latin typeface="Open Sans" panose="020B0606030504020204"/>
                          <a:ea typeface="Open Sans" panose="020B0606030504020204"/>
                          <a:cs typeface="Open Sans" panose="020B0606030504020204"/>
                          <a:sym typeface="Open Sans" panose="020B0606030504020204"/>
                        </a:rPr>
                        <a: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9</a:t>
                      </a:r>
                      <a:r>
                        <a:rPr lang="zh-CN" b="1">
                          <a:solidFill>
                            <a:schemeClr val="dk1"/>
                          </a:solidFill>
                          <a:latin typeface="Open Sans" panose="020B0606030504020204"/>
                          <a:ea typeface="Open Sans" panose="020B0606030504020204"/>
                          <a:cs typeface="Open Sans" panose="020B0606030504020204"/>
                          <a:sym typeface="Open Sans" panose="020B0606030504020204"/>
                        </a:rPr>
                        <a: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9525" cap="flat" cmpd="sng">
                      <a:solidFill>
                        <a:schemeClr val="dk2"/>
                      </a:solidFill>
                      <a:prstDash val="solid"/>
                      <a:round/>
                      <a:headEnd type="none" w="sm" len="sm"/>
                      <a:tailEnd type="none" w="sm" len="sm"/>
                    </a:lnB>
                  </a:tcPr>
                </a:tc>
              </a:tr>
              <a:tr h="259075">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True Engagement Rate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38%</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39 %</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39%</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37%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35%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38%</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C9DAF8"/>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29%</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9525" cap="flat" cmpd="sng">
                      <a:solidFill>
                        <a:schemeClr val="dk2"/>
                      </a:solidFill>
                      <a:prstDash val="solid"/>
                      <a:round/>
                      <a:headEnd type="none" w="sm" len="sm"/>
                      <a:tailEnd type="none" w="sm" len="sm"/>
                    </a:lnL>
                    <a:lnR w="9525" cap="flat" cmpd="sng">
                      <a:solidFill>
                        <a:schemeClr val="dk2"/>
                      </a:solidFill>
                      <a:prstDash val="solid"/>
                      <a:round/>
                      <a:headEnd type="none" w="sm" len="sm"/>
                      <a:tailEnd type="none" w="sm" len="sm"/>
                    </a:lnR>
                    <a:lnT w="9525" cap="flat" cmpd="sng">
                      <a:solidFill>
                        <a:schemeClr val="dk2"/>
                      </a:solidFill>
                      <a:prstDash val="solid"/>
                      <a:round/>
                      <a:headEnd type="none" w="sm" len="sm"/>
                      <a:tailEnd type="none" w="sm" len="sm"/>
                    </a:lnT>
                    <a:lnB w="9525" cap="flat" cmpd="sng">
                      <a:solidFill>
                        <a:schemeClr val="dk2"/>
                      </a:solidFill>
                      <a:prstDash val="solid"/>
                      <a:round/>
                      <a:headEnd type="none" w="sm" len="sm"/>
                      <a:tailEnd type="none" w="sm" len="sm"/>
                    </a:lnB>
                    <a:solidFill>
                      <a:srgbClr val="C9DAF8"/>
                    </a:solidFill>
                  </a:tcPr>
                </a:tc>
              </a:tr>
              <a:tr h="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a:t>
                      </a:r>
                      <a:r>
                        <a:rPr lang="zh-CN" b="1">
                          <a:solidFill>
                            <a:schemeClr val="dk1"/>
                          </a:solidFill>
                          <a:latin typeface="Open Sans" panose="020B0606030504020204"/>
                          <a:ea typeface="Open Sans" panose="020B0606030504020204"/>
                          <a:cs typeface="Open Sans" panose="020B0606030504020204"/>
                          <a:sym typeface="Open Sans" panose="020B0606030504020204"/>
                        </a:rPr>
                        <a:t>redicted by Lasso</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40%</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41%</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40%</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44%</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35%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42</a:t>
                      </a:r>
                      <a:r>
                        <a:rPr lang="zh-CN" b="1">
                          <a:solidFill>
                            <a:schemeClr val="dk1"/>
                          </a:solidFill>
                          <a:latin typeface="Open Sans" panose="020B0606030504020204"/>
                          <a:ea typeface="Open Sans" panose="020B0606030504020204"/>
                          <a:cs typeface="Open Sans" panose="020B0606030504020204"/>
                          <a:sym typeface="Open Sans" panose="020B0606030504020204"/>
                        </a:rPr>
                        <a: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25%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9525" cap="flat" cmpd="sng">
                      <a:solidFill>
                        <a:schemeClr val="dk2"/>
                      </a:solidFill>
                      <a:prstDash val="solid"/>
                      <a:round/>
                      <a:headEnd type="none" w="sm" len="sm"/>
                      <a:tailEnd type="none" w="sm" len="sm"/>
                    </a:lnT>
                    <a:lnB w="12700" cap="flat" cmpd="sng">
                      <a:solidFill>
                        <a:schemeClr val="dk1"/>
                      </a:solidFill>
                      <a:prstDash val="solid"/>
                      <a:round/>
                      <a:headEnd type="none" w="sm" len="sm"/>
                      <a:tailEnd type="none" w="sm" len="sm"/>
                    </a:lnB>
                  </a:tcPr>
                </a:tc>
              </a:tr>
              <a:tr h="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Predicted by </a:t>
                      </a:r>
                      <a:r>
                        <a:rPr lang="zh-CN" b="1">
                          <a:solidFill>
                            <a:schemeClr val="dk1"/>
                          </a:solidFill>
                          <a:latin typeface="Open Sans" panose="020B0606030504020204"/>
                          <a:ea typeface="Open Sans" panose="020B0606030504020204"/>
                          <a:cs typeface="Open Sans" panose="020B0606030504020204"/>
                          <a:sym typeface="Open Sans" panose="020B0606030504020204"/>
                        </a:rPr>
                        <a:t>RF</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46%</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46%</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53%</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42%</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29%</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r h="127875">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Predicted by </a:t>
                      </a:r>
                      <a:r>
                        <a:rPr lang="zh-CN" b="1">
                          <a:solidFill>
                            <a:schemeClr val="dk1"/>
                          </a:solidFill>
                          <a:latin typeface="Open Sans" panose="020B0606030504020204"/>
                          <a:ea typeface="Open Sans" panose="020B0606030504020204"/>
                          <a:cs typeface="Open Sans" panose="020B0606030504020204"/>
                          <a:sym typeface="Open Sans" panose="020B0606030504020204"/>
                        </a:rPr>
                        <a:t>XGBoost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42%</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44%</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41%</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41%</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43%</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27%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r h="19075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Predicted by </a:t>
                      </a:r>
                      <a:r>
                        <a:rPr lang="zh-CN" b="1">
                          <a:solidFill>
                            <a:schemeClr val="dk1"/>
                          </a:solidFill>
                          <a:latin typeface="Open Sans" panose="020B0606030504020204"/>
                          <a:ea typeface="Open Sans" panose="020B0606030504020204"/>
                          <a:cs typeface="Open Sans" panose="020B0606030504020204"/>
                          <a:sym typeface="Open Sans" panose="020B0606030504020204"/>
                        </a:rPr>
                        <a:t>BART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42%</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43%</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44%</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37%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29%</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bl>
          </a:graphicData>
        </a:graphic>
      </p:graphicFrame>
      <p:sp>
        <p:nvSpPr>
          <p:cNvPr id="210" name="Google Shape;210;p18"/>
          <p:cNvSpPr/>
          <p:nvPr/>
        </p:nvSpPr>
        <p:spPr>
          <a:xfrm>
            <a:off x="664750" y="3445625"/>
            <a:ext cx="7799700" cy="543000"/>
          </a:xfrm>
          <a:prstGeom prst="rect">
            <a:avLst/>
          </a:prstGeom>
          <a:noFill/>
          <a:ln w="38100"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1" name="Google Shape;211;p18"/>
          <p:cNvSpPr/>
          <p:nvPr/>
        </p:nvSpPr>
        <p:spPr>
          <a:xfrm>
            <a:off x="672138" y="3988625"/>
            <a:ext cx="7799700" cy="543000"/>
          </a:xfrm>
          <a:prstGeom prst="rect">
            <a:avLst/>
          </a:prstGeom>
          <a:noFill/>
          <a:ln w="38100"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2" name="Google Shape;212;p18"/>
          <p:cNvSpPr/>
          <p:nvPr/>
        </p:nvSpPr>
        <p:spPr>
          <a:xfrm>
            <a:off x="672138" y="4545000"/>
            <a:ext cx="7799700" cy="543000"/>
          </a:xfrm>
          <a:prstGeom prst="rect">
            <a:avLst/>
          </a:prstGeom>
          <a:noFill/>
          <a:ln w="38100"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13" name="Google Shape;213;p18"/>
          <p:cNvSpPr/>
          <p:nvPr/>
        </p:nvSpPr>
        <p:spPr>
          <a:xfrm>
            <a:off x="672138" y="5101375"/>
            <a:ext cx="7799700" cy="543000"/>
          </a:xfrm>
          <a:prstGeom prst="rect">
            <a:avLst/>
          </a:prstGeom>
          <a:noFill/>
          <a:ln w="38100" cap="flat" cmpd="sng">
            <a:solidFill>
              <a:srgbClr val="FF99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nodeType="clickEffect">
                                  <p:stCondLst>
                                    <p:cond delay="0"/>
                                  </p:stCondLst>
                                  <p:childTnLst>
                                    <p:set>
                                      <p:cBhvr>
                                        <p:cTn id="10" dur="1" fill="hold">
                                          <p:stCondLst>
                                            <p:cond delay="0"/>
                                          </p:stCondLst>
                                        </p:cTn>
                                        <p:tgtEl>
                                          <p:spTgt spid="210"/>
                                        </p:tgtEl>
                                        <p:attrNameLst>
                                          <p:attrName>style.visibility</p:attrName>
                                        </p:attrNameLst>
                                      </p:cBhvr>
                                      <p:to>
                                        <p:strVal val="hidden"/>
                                      </p:to>
                                    </p:set>
                                  </p:childTnLst>
                                </p:cTn>
                              </p:par>
                              <p:par>
                                <p:cTn id="11" presetID="1" presetClass="entr" presetSubtype="0" fill="hold" nodeType="withEffect">
                                  <p:stCondLst>
                                    <p:cond delay="0"/>
                                  </p:stCondLst>
                                  <p:childTnLst>
                                    <p:set>
                                      <p:cBhvr>
                                        <p:cTn id="12" dur="1" fill="hold">
                                          <p:stCondLst>
                                            <p:cond delay="0"/>
                                          </p:stCondLst>
                                        </p:cTn>
                                        <p:tgtEl>
                                          <p:spTgt spid="211"/>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xit" presetSubtype="0" fill="hold" nodeType="clickEffect">
                                  <p:stCondLst>
                                    <p:cond delay="0"/>
                                  </p:stCondLst>
                                  <p:childTnLst>
                                    <p:set>
                                      <p:cBhvr>
                                        <p:cTn id="16" dur="1" fill="hold">
                                          <p:stCondLst>
                                            <p:cond delay="0"/>
                                          </p:stCondLst>
                                        </p:cTn>
                                        <p:tgtEl>
                                          <p:spTgt spid="211"/>
                                        </p:tgtEl>
                                        <p:attrNameLst>
                                          <p:attrName>style.visibility</p:attrName>
                                        </p:attrNameLst>
                                      </p:cBhvr>
                                      <p:to>
                                        <p:strVal val="hidden"/>
                                      </p:to>
                                    </p:set>
                                  </p:childTnLst>
                                </p:cTn>
                              </p:par>
                              <p:par>
                                <p:cTn id="17" presetID="1" presetClass="entr" presetSubtype="0" fill="hold" nodeType="withEffect">
                                  <p:stCondLst>
                                    <p:cond delay="0"/>
                                  </p:stCondLst>
                                  <p:childTnLst>
                                    <p:set>
                                      <p:cBhvr>
                                        <p:cTn id="18" dur="1" fill="hold">
                                          <p:stCondLst>
                                            <p:cond delay="0"/>
                                          </p:stCondLst>
                                        </p:cTn>
                                        <p:tgtEl>
                                          <p:spTgt spid="212"/>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xit" presetSubtype="0" fill="hold" nodeType="clickEffect">
                                  <p:stCondLst>
                                    <p:cond delay="0"/>
                                  </p:stCondLst>
                                  <p:childTnLst>
                                    <p:set>
                                      <p:cBhvr>
                                        <p:cTn id="22" dur="1" fill="hold">
                                          <p:stCondLst>
                                            <p:cond delay="0"/>
                                          </p:stCondLst>
                                        </p:cTn>
                                        <p:tgtEl>
                                          <p:spTgt spid="212"/>
                                        </p:tgtEl>
                                        <p:attrNameLst>
                                          <p:attrName>style.visibility</p:attrName>
                                        </p:attrNameLst>
                                      </p:cBhvr>
                                      <p:to>
                                        <p:strVal val="hidden"/>
                                      </p:to>
                                    </p:set>
                                  </p:childTnLst>
                                </p:cTn>
                              </p:par>
                              <p:par>
                                <p:cTn id="23" presetID="1" presetClass="entr" presetSubtype="0" fill="hold" nodeType="withEffect">
                                  <p:stCondLst>
                                    <p:cond delay="0"/>
                                  </p:stCondLst>
                                  <p:childTnLst>
                                    <p:set>
                                      <p:cBhvr>
                                        <p:cTn id="24" dur="1" fill="hold">
                                          <p:stCondLst>
                                            <p:cond delay="0"/>
                                          </p:stCondLst>
                                        </p:cTn>
                                        <p:tgtEl>
                                          <p:spTgt spid="213"/>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17" name="Shape 217"/>
        <p:cNvGrpSpPr/>
        <p:nvPr/>
      </p:nvGrpSpPr>
      <p:grpSpPr>
        <a:xfrm>
          <a:off x="0" y="0"/>
          <a:ext cx="0" cy="0"/>
          <a:chOff x="0" y="0"/>
          <a:chExt cx="0" cy="0"/>
        </a:xfrm>
      </p:grpSpPr>
      <p:sp>
        <p:nvSpPr>
          <p:cNvPr id="218" name="Google Shape;218;p19"/>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Feature Importance </a:t>
            </a:r>
            <a:endParaRPr lang="zh-CN"/>
          </a:p>
        </p:txBody>
      </p:sp>
      <p:graphicFrame>
        <p:nvGraphicFramePr>
          <p:cNvPr id="219" name="Google Shape;219;p19"/>
          <p:cNvGraphicFramePr/>
          <p:nvPr/>
        </p:nvGraphicFramePr>
        <p:xfrm>
          <a:off x="584100" y="1455300"/>
          <a:ext cx="8082400" cy="4214950"/>
        </p:xfrm>
        <a:graphic>
          <a:graphicData uri="http://schemas.openxmlformats.org/drawingml/2006/table">
            <a:tbl>
              <a:tblPr>
                <a:noFill/>
                <a:tableStyleId>{E4D18B8A-AD0E-4655-A30C-91106885D1FB}</a:tableStyleId>
              </a:tblPr>
              <a:tblGrid>
                <a:gridCol w="916450"/>
                <a:gridCol w="1886925"/>
                <a:gridCol w="1739275"/>
                <a:gridCol w="1737975"/>
                <a:gridCol w="1801775"/>
              </a:tblGrid>
              <a:tr h="35390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Ranking</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Lasso</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RF</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XGBoost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BART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r h="517725">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1</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Cascade Select line of business</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Line of Business</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Risk score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D9EAD3"/>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Line of Business</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12700" marR="12700" marT="127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r>
              <a:tr h="760525">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2</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Medicare SNP line of business</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Risk score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D9EAD3"/>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Age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2CC"/>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No. CDPS condition</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12700" marR="12700" marT="127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r h="353900">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3</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Doctorate degree pct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Age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FFF2CC"/>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Revenue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D1DC"/>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Pregnancy flag</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12700" marR="12700" marT="127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D9D9D9"/>
                    </a:solidFill>
                  </a:tcPr>
                </a:tc>
              </a:tr>
              <a:tr h="557225">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4</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Labor armed pct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Chronic condition count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D9D2E9"/>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Rx Expense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D1DC"/>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Chronic condition count</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12700" marR="12700" marT="127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D9D2E9"/>
                    </a:solidFill>
                  </a:tcPr>
                </a:tc>
              </a:tr>
              <a:tr h="557225">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5</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BH Services Only line of business</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Risk level</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D9EAD3"/>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Expense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D1DC"/>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Revenue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12700" marR="12700" marT="127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D1DC"/>
                    </a:solidFill>
                  </a:tcPr>
                </a:tc>
              </a:tr>
              <a:tr h="557225">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6</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lnSpc>
                          <a:spcPct val="115000"/>
                        </a:lnSpc>
                        <a:spcBef>
                          <a:spcPts val="0"/>
                        </a:spcBef>
                        <a:spcAft>
                          <a:spcPts val="0"/>
                        </a:spcAft>
                        <a:buNone/>
                      </a:pPr>
                      <a:r>
                        <a:rPr lang="zh-CN" b="1">
                          <a:solidFill>
                            <a:srgbClr val="33006F"/>
                          </a:solidFill>
                          <a:latin typeface="Open Sans" panose="020B0606030504020204"/>
                          <a:ea typeface="Open Sans" panose="020B0606030504020204"/>
                          <a:cs typeface="Open Sans" panose="020B0606030504020204"/>
                          <a:sym typeface="Open Sans" panose="020B0606030504020204"/>
                        </a:rPr>
                        <a:t>Medicare line of business</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Revenue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D1DC"/>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Non-Rx Expense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EAD1DC"/>
                    </a:solidFill>
                  </a:tcPr>
                </a:tc>
                <a:tc>
                  <a:txBody>
                    <a:bodyPr/>
                    <a:lstStyle/>
                    <a:p>
                      <a:pPr marL="0" lvl="0" indent="0" algn="ctr" rtl="0">
                        <a:lnSpc>
                          <a:spcPct val="115000"/>
                        </a:lnSpc>
                        <a:spcBef>
                          <a:spcPts val="0"/>
                        </a:spcBef>
                        <a:spcAft>
                          <a:spcPts val="0"/>
                        </a:spcAft>
                        <a:buNone/>
                      </a:pPr>
                      <a:r>
                        <a:rPr lang="zh-CN" b="1">
                          <a:solidFill>
                            <a:srgbClr val="33006F"/>
                          </a:solidFill>
                          <a:latin typeface="Open Sans" panose="020B0606030504020204"/>
                          <a:ea typeface="Open Sans" panose="020B0606030504020204"/>
                          <a:cs typeface="Open Sans" panose="020B0606030504020204"/>
                          <a:sym typeface="Open Sans" panose="020B0606030504020204"/>
                        </a:rPr>
                        <a:t>Medicare line of business</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12700" marR="12700" marT="127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r>
              <a:tr h="557225">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7</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Pregnancy flag</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D9D9D9"/>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Enrollment month</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Line of Business</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63500" marR="63500" marT="635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solidFill>
                      <a:srgbClr val="CFE2F3"/>
                    </a:solidFill>
                  </a:tcPr>
                </a:tc>
                <a:tc>
                  <a:txBody>
                    <a:bodyPr/>
                    <a:lstStyle/>
                    <a:p>
                      <a:pPr marL="0" lvl="0" indent="0" algn="ctr"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Spanish language</a:t>
                      </a:r>
                      <a:endParaRPr b="1">
                        <a:solidFill>
                          <a:schemeClr val="dk1"/>
                        </a:solidFill>
                        <a:latin typeface="Open Sans" panose="020B0606030504020204"/>
                        <a:ea typeface="Open Sans" panose="020B0606030504020204"/>
                        <a:cs typeface="Open Sans" panose="020B0606030504020204"/>
                        <a:sym typeface="Open Sans" panose="020B0606030504020204"/>
                      </a:endParaRPr>
                    </a:p>
                  </a:txBody>
                  <a:tcPr marL="12700" marR="12700" marT="12700" marB="63500" anchor="ctr">
                    <a:lnL w="12700" cap="flat" cmpd="sng">
                      <a:solidFill>
                        <a:schemeClr val="dk1"/>
                      </a:solidFill>
                      <a:prstDash val="solid"/>
                      <a:round/>
                      <a:headEnd type="none" w="sm" len="sm"/>
                      <a:tailEnd type="none" w="sm" len="sm"/>
                    </a:lnL>
                    <a:lnR w="12700" cap="flat" cmpd="sng">
                      <a:solidFill>
                        <a:schemeClr val="dk1"/>
                      </a:solidFill>
                      <a:prstDash val="solid"/>
                      <a:round/>
                      <a:headEnd type="none" w="sm" len="sm"/>
                      <a:tailEnd type="none" w="sm" len="sm"/>
                    </a:lnR>
                    <a:lnT w="12700" cap="flat" cmpd="sng">
                      <a:solidFill>
                        <a:schemeClr val="dk1"/>
                      </a:solidFill>
                      <a:prstDash val="solid"/>
                      <a:round/>
                      <a:headEnd type="none" w="sm" len="sm"/>
                      <a:tailEnd type="none" w="sm" len="sm"/>
                    </a:lnT>
                    <a:lnB w="12700" cap="flat" cmpd="sng">
                      <a:solidFill>
                        <a:schemeClr val="dk1"/>
                      </a:solidFill>
                      <a:prstDash val="solid"/>
                      <a:round/>
                      <a:headEnd type="none" w="sm" len="sm"/>
                      <a:tailEnd type="none" w="sm" len="sm"/>
                    </a:lnB>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23" name="Shape 223"/>
        <p:cNvGrpSpPr/>
        <p:nvPr/>
      </p:nvGrpSpPr>
      <p:grpSpPr>
        <a:xfrm>
          <a:off x="0" y="0"/>
          <a:ext cx="0" cy="0"/>
          <a:chOff x="0" y="0"/>
          <a:chExt cx="0" cy="0"/>
        </a:xfrm>
      </p:grpSpPr>
      <p:sp>
        <p:nvSpPr>
          <p:cNvPr id="224" name="Google Shape;224;p20"/>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Discussion</a:t>
            </a:r>
            <a:endParaRPr lang="zh-CN"/>
          </a:p>
        </p:txBody>
      </p:sp>
      <p:sp>
        <p:nvSpPr>
          <p:cNvPr id="225" name="Google Shape;225;p20"/>
          <p:cNvSpPr txBox="1"/>
          <p:nvPr>
            <p:ph type="body" idx="2"/>
          </p:nvPr>
        </p:nvSpPr>
        <p:spPr>
          <a:xfrm>
            <a:off x="665950" y="1357525"/>
            <a:ext cx="8418900" cy="4458300"/>
          </a:xfrm>
          <a:prstGeom prst="rect">
            <a:avLst/>
          </a:prstGeom>
        </p:spPr>
        <p:txBody>
          <a:bodyPr spcFirstLastPara="1" wrap="square" lIns="91425" tIns="45700" rIns="91425" bIns="45700" anchor="t" anchorCtr="0">
            <a:noAutofit/>
          </a:bodyPr>
          <a:lstStyle/>
          <a:p>
            <a:pPr marL="457200" lvl="0" indent="-342900" algn="l" rtl="0">
              <a:spcBef>
                <a:spcPts val="480"/>
              </a:spcBef>
              <a:spcAft>
                <a:spcPts val="0"/>
              </a:spcAft>
              <a:buSzPts val="1800"/>
              <a:buChar char="●"/>
            </a:pPr>
            <a:r>
              <a:rPr lang="zh-CN" sz="1800"/>
              <a:t>The prediction accuracy is not high enough, but the models can still be somewhat useful </a:t>
            </a:r>
            <a:endParaRPr sz="1800"/>
          </a:p>
          <a:p>
            <a:pPr marL="0" lvl="0" indent="0" algn="l" rtl="0">
              <a:spcBef>
                <a:spcPts val="480"/>
              </a:spcBef>
              <a:spcAft>
                <a:spcPts val="0"/>
              </a:spcAft>
              <a:buNone/>
            </a:pPr>
            <a:endParaRPr sz="1800"/>
          </a:p>
          <a:p>
            <a:pPr marL="457200" lvl="0" indent="-342900" algn="l" rtl="0">
              <a:spcBef>
                <a:spcPts val="480"/>
              </a:spcBef>
              <a:spcAft>
                <a:spcPts val="0"/>
              </a:spcAft>
              <a:buSzPts val="1800"/>
              <a:buChar char="●"/>
            </a:pPr>
            <a:r>
              <a:rPr lang="zh-CN" sz="1800"/>
              <a:t>Possible reasons for the low prediction performance:</a:t>
            </a:r>
            <a:endParaRPr sz="1800"/>
          </a:p>
          <a:p>
            <a:pPr marL="914400" lvl="1" indent="-342900" algn="l" rtl="0">
              <a:spcBef>
                <a:spcPts val="0"/>
              </a:spcBef>
              <a:spcAft>
                <a:spcPts val="0"/>
              </a:spcAft>
              <a:buSzPts val="1800"/>
              <a:buChar char="○"/>
            </a:pPr>
            <a:r>
              <a:rPr lang="zh-CN" sz="1800"/>
              <a:t>Some sparse variables may affect the model performance</a:t>
            </a:r>
            <a:endParaRPr sz="1800"/>
          </a:p>
          <a:p>
            <a:pPr marL="914400" lvl="1" indent="-342900" algn="l" rtl="0">
              <a:spcBef>
                <a:spcPts val="0"/>
              </a:spcBef>
              <a:spcAft>
                <a:spcPts val="0"/>
              </a:spcAft>
              <a:buSzPts val="1800"/>
              <a:buChar char="○"/>
            </a:pPr>
            <a:r>
              <a:rPr lang="zh-CN" sz="1800"/>
              <a:t>Some key predictors are not in the dataset</a:t>
            </a:r>
            <a:endParaRPr sz="1800"/>
          </a:p>
          <a:p>
            <a:pPr marL="914400" lvl="1" indent="-342900" algn="l" rtl="0">
              <a:spcBef>
                <a:spcPts val="0"/>
              </a:spcBef>
              <a:spcAft>
                <a:spcPts val="0"/>
              </a:spcAft>
              <a:buSzPts val="1800"/>
              <a:buChar char="○"/>
            </a:pPr>
            <a:r>
              <a:rPr lang="zh-CN" sz="1800"/>
              <a:t>Engagement is difficult to predict in nature</a:t>
            </a:r>
            <a:endParaRPr sz="1800"/>
          </a:p>
          <a:p>
            <a:pPr marL="1371600" lvl="2" indent="-342900" algn="l" rtl="0">
              <a:spcBef>
                <a:spcPts val="0"/>
              </a:spcBef>
              <a:spcAft>
                <a:spcPts val="0"/>
              </a:spcAft>
              <a:buSzPts val="1800"/>
              <a:buChar char="■"/>
            </a:pPr>
            <a:r>
              <a:rPr lang="zh-CN" sz="1800"/>
              <a:t>One similar paper in 2015: predict engagem</a:t>
            </a:r>
            <a:r>
              <a:rPr lang="zh-CN"/>
              <a:t>ent in the High-Risk Case Management program for Medicare members who qualify; 21% engaged, accuracy 0.76, AUC score 0.74</a:t>
            </a:r>
            <a:endParaRPr lang="zh-CN"/>
          </a:p>
          <a:p>
            <a:pPr marL="0" lvl="0" indent="0" algn="l" rtl="0">
              <a:spcBef>
                <a:spcPts val="480"/>
              </a:spcBef>
              <a:spcAft>
                <a:spcPts val="0"/>
              </a:spcAft>
              <a:buNone/>
            </a:pPr>
          </a:p>
          <a:p>
            <a:pPr marL="457200" lvl="0" indent="-342900" algn="l" rtl="0">
              <a:spcBef>
                <a:spcPts val="480"/>
              </a:spcBef>
              <a:spcAft>
                <a:spcPts val="0"/>
              </a:spcAft>
              <a:buSzPts val="1800"/>
              <a:buChar char="●"/>
            </a:pPr>
            <a:r>
              <a:rPr lang="zh-CN" sz="1800"/>
              <a:t>Important features are helpful to understand engagement, though it is difficult to improve the engagement rate by manipulating them</a:t>
            </a:r>
            <a:endParaRPr sz="180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29" name="Shape 229"/>
        <p:cNvGrpSpPr/>
        <p:nvPr/>
      </p:nvGrpSpPr>
      <p:grpSpPr>
        <a:xfrm>
          <a:off x="0" y="0"/>
          <a:ext cx="0" cy="0"/>
          <a:chOff x="0" y="0"/>
          <a:chExt cx="0" cy="0"/>
        </a:xfrm>
      </p:grpSpPr>
      <p:sp>
        <p:nvSpPr>
          <p:cNvPr id="230" name="Google Shape;230;p21"/>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Thanks for Your Attention!</a:t>
            </a:r>
            <a:endParaRPr lang="zh-CN"/>
          </a:p>
        </p:txBody>
      </p:sp>
      <p:sp>
        <p:nvSpPr>
          <p:cNvPr id="231" name="Google Shape;231;p21"/>
          <p:cNvSpPr txBox="1"/>
          <p:nvPr>
            <p:ph type="body" idx="2"/>
          </p:nvPr>
        </p:nvSpPr>
        <p:spPr>
          <a:xfrm>
            <a:off x="665950" y="3162500"/>
            <a:ext cx="8196300" cy="2210400"/>
          </a:xfrm>
          <a:prstGeom prst="rect">
            <a:avLst/>
          </a:prstGeom>
        </p:spPr>
        <p:txBody>
          <a:bodyPr spcFirstLastPara="1" wrap="square" lIns="91425" tIns="45700" rIns="91425" bIns="45700" anchor="t" anchorCtr="0">
            <a:noAutofit/>
          </a:bodyPr>
          <a:lstStyle/>
          <a:p>
            <a:pPr marL="0" lvl="0" indent="0" algn="ctr" rtl="0">
              <a:spcBef>
                <a:spcPts val="480"/>
              </a:spcBef>
              <a:spcAft>
                <a:spcPts val="0"/>
              </a:spcAft>
              <a:buNone/>
            </a:pPr>
            <a:r>
              <a:rPr lang="zh-CN"/>
              <a:t>Any questions?</a:t>
            </a:r>
            <a:endParaRPr lang="zh-CN"/>
          </a:p>
          <a:p>
            <a:pPr marL="0" lvl="0" indent="0" algn="l" rtl="0">
              <a:spcBef>
                <a:spcPts val="480"/>
              </a:spcBef>
              <a:spcAft>
                <a:spcPts val="0"/>
              </a:spcAft>
              <a:buNone/>
            </a:p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35" name="Shape 235"/>
        <p:cNvGrpSpPr/>
        <p:nvPr/>
      </p:nvGrpSpPr>
      <p:grpSpPr>
        <a:xfrm>
          <a:off x="0" y="0"/>
          <a:ext cx="0" cy="0"/>
          <a:chOff x="0" y="0"/>
          <a:chExt cx="0" cy="0"/>
        </a:xfrm>
      </p:grpSpPr>
      <p:sp>
        <p:nvSpPr>
          <p:cNvPr id="236" name="Google Shape;236;p22"/>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Predictors</a:t>
            </a:r>
            <a:endParaRPr lang="zh-CN"/>
          </a:p>
        </p:txBody>
      </p:sp>
      <p:graphicFrame>
        <p:nvGraphicFramePr>
          <p:cNvPr id="237" name="Google Shape;237;p22"/>
          <p:cNvGraphicFramePr/>
          <p:nvPr/>
        </p:nvGraphicFramePr>
        <p:xfrm>
          <a:off x="37725" y="1776625"/>
          <a:ext cx="9068525" cy="3019425"/>
        </p:xfrm>
        <a:graphic>
          <a:graphicData uri="http://schemas.openxmlformats.org/drawingml/2006/table">
            <a:tbl>
              <a:tblPr>
                <a:noFill/>
                <a:tableStyleId>{46EB6DC0-516F-49F2-84A1-19444A731A81}</a:tableStyleId>
              </a:tblPr>
              <a:tblGrid>
                <a:gridCol w="1084650"/>
                <a:gridCol w="980650"/>
                <a:gridCol w="7003225"/>
              </a:tblGrid>
              <a:tr h="939850">
                <a:tc rowSpan="2">
                  <a:txBody>
                    <a:bodyPr/>
                    <a:lstStyle/>
                    <a:p>
                      <a:pPr marL="0" lvl="0" indent="0" algn="ctr"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Demographic</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tc>
                <a:tc>
                  <a:txBody>
                    <a:bodyPr/>
                    <a:lstStyle/>
                    <a:p>
                      <a:pPr marL="0" lvl="0" indent="0" algn="ctr"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Continuous</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tc>
                <a:tc>
                  <a:txBody>
                    <a:bodyPr/>
                    <a:lstStyle/>
                    <a:p>
                      <a:pPr marL="0" lvl="0" indent="0" algn="l"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AGE, ADI_StateDecile, ADI_NationalDecile, no_school_pct, high_school_pct, some_college_pct, associate_degree_pct, bachelor_degree_pct, masters_degree_pct, professional_degree_pct, doctrate_degree_pct, married_child_under18pct, married_nochild_under18pct, single_parent_pct, public_assistance_pct, labor_civilian_all_pct, labor_civilian_unemp_pct, labor_armed_pct, No_labor_pct, no_vehicle_pct, one_vehicle_pct, under100FPL_pct, under200FPL_pct, foodstamps_SNAP_pct, vacant_pct</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tc>
              </a:tr>
              <a:tr h="230425">
                <a:tc vMerge="1">
                  <a:tcPr/>
                </a:tc>
                <a:tc>
                  <a:txBody>
                    <a:bodyPr/>
                    <a:lstStyle/>
                    <a:p>
                      <a:pPr marL="0" lvl="0" indent="0" algn="ctr"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Categorical</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sex, race, Ethnicity, Language, ZIPCLASS, RSA_Region, HOMELESS_IND</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tc>
              </a:tr>
              <a:tr h="477625">
                <a:tc rowSpan="2">
                  <a:txBody>
                    <a:bodyPr/>
                    <a:lstStyle/>
                    <a:p>
                      <a:pPr marL="0" lvl="0" indent="0" algn="ctr"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Medical</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Continuous</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risk_score, NONRX_PAID, RX_PAID, EXPENSE, REVENUE, MER_RATE, PCP_VST, PCP_VST_6MO, ER_CT_YR, ER_CT, IP_CT, HCC_CT, BP_COC_INDEX, BP_VST, SPEC_CT, AV_ER_CT_YR, AV_ER_CT</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L w="9525" cap="flat" cmpd="sng">
                      <a:solidFill>
                        <a:srgbClr val="9E9E9E"/>
                      </a:solidFill>
                      <a:prstDash val="solid"/>
                      <a:round/>
                      <a:headEnd type="none" w="sm" len="sm"/>
                      <a:tailEnd type="none" w="sm" len="sm"/>
                    </a:lnL>
                  </a:tcPr>
                </a:tc>
              </a:tr>
              <a:tr h="582725">
                <a:tc vMerge="1">
                  <a:tcPr/>
                </a:tc>
                <a:tc>
                  <a:txBody>
                    <a:bodyPr/>
                    <a:lstStyle/>
                    <a:p>
                      <a:pPr marL="0" lvl="0" indent="0" algn="ctr"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Categorical</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SMOKE_DX, RISK, general_health, palliative, hospice, DD, Eye, Hematological, Skeletal, Psychiatric, Cardiovascular, Gastro, CNS, Infectious, Cancer, Metabolic, SA, Genital, Pulmonary, Cerebrovascular, Diabetes, Pregnancy, Skin, BH_IND, RX_IND, SUD_IND, SMI_IND, dementia_ind</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L w="9525" cap="flat" cmpd="sng">
                      <a:solidFill>
                        <a:srgbClr val="9E9E9E"/>
                      </a:solidFill>
                      <a:prstDash val="solid"/>
                      <a:round/>
                      <a:headEnd type="none" w="sm" len="sm"/>
                      <a:tailEnd type="none" w="sm" len="sm"/>
                    </a:lnL>
                  </a:tcPr>
                </a:tc>
              </a:tr>
              <a:tr h="301500">
                <a:tc rowSpan="2">
                  <a:txBody>
                    <a:bodyPr/>
                    <a:lstStyle/>
                    <a:p>
                      <a:pPr marL="0" lvl="0" indent="0" algn="ctr"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Other</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R w="9525" cap="flat" cmpd="sng">
                      <a:solidFill>
                        <a:srgbClr val="9E9E9E"/>
                      </a:solidFill>
                      <a:prstDash val="solid"/>
                      <a:round/>
                      <a:headEnd type="none" w="sm" len="sm"/>
                      <a:tailEnd type="none" w="sm" len="sm"/>
                    </a:lnR>
                  </a:tcPr>
                </a:tc>
                <a:tc>
                  <a:txBody>
                    <a:bodyPr/>
                    <a:lstStyle/>
                    <a:p>
                      <a:pPr marL="0" lvl="0" indent="0" algn="ctr"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Continuous</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start_month, calendar_YM, no_of_calls, n_tickets_complain, n_tickets_enquiry, no_cs_cat, MM_CT</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L w="9525" cap="flat" cmpd="sng">
                      <a:solidFill>
                        <a:srgbClr val="9E9E9E"/>
                      </a:solidFill>
                      <a:prstDash val="solid"/>
                      <a:round/>
                      <a:headEnd type="none" w="sm" len="sm"/>
                      <a:tailEnd type="none" w="sm" len="sm"/>
                    </a:lnL>
                  </a:tcPr>
                </a:tc>
              </a:tr>
              <a:tr h="487300">
                <a:tc vMerge="1">
                  <a:tcPr/>
                </a:tc>
                <a:tc>
                  <a:txBody>
                    <a:bodyPr/>
                    <a:lstStyle/>
                    <a:p>
                      <a:pPr marL="0" lvl="0" indent="0" algn="ctr"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Categorical</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zh-CN" sz="1100">
                          <a:solidFill>
                            <a:srgbClr val="4B2E83"/>
                          </a:solidFill>
                          <a:latin typeface="Open Sans" panose="020B0606030504020204"/>
                          <a:ea typeface="Open Sans" panose="020B0606030504020204"/>
                          <a:cs typeface="Open Sans" panose="020B0606030504020204"/>
                          <a:sym typeface="Open Sans" panose="020B0606030504020204"/>
                        </a:rPr>
                        <a:t>Mbr_No, case_management, health_coach, IsHealthHome_Eligible, HealthHome_Status, MHIP, Pref_Email, Pref_Call, Pref_mail, Pref_text</a:t>
                      </a:r>
                      <a:endParaRPr sz="1100">
                        <a:solidFill>
                          <a:srgbClr val="4B2E83"/>
                        </a:solidFill>
                        <a:latin typeface="Open Sans" panose="020B0606030504020204"/>
                        <a:ea typeface="Open Sans" panose="020B0606030504020204"/>
                        <a:cs typeface="Open Sans" panose="020B0606030504020204"/>
                        <a:sym typeface="Open Sans" panose="020B0606030504020204"/>
                      </a:endParaRPr>
                    </a:p>
                  </a:txBody>
                  <a:tcPr marL="91425" marR="91425" marT="121900" marB="121900" anchor="ctr">
                    <a:lnL w="9525" cap="flat" cmpd="sng">
                      <a:solidFill>
                        <a:srgbClr val="9E9E9E"/>
                      </a:solidFill>
                      <a:prstDash val="solid"/>
                      <a:round/>
                      <a:headEnd type="none" w="sm" len="sm"/>
                      <a:tailEnd type="none" w="sm" len="sm"/>
                    </a:lnL>
                  </a:tcPr>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sp>
        <p:nvSpPr>
          <p:cNvPr id="242" name="Google Shape;242;p23"/>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Missing Data</a:t>
            </a:r>
            <a:endParaRPr lang="zh-CN"/>
          </a:p>
        </p:txBody>
      </p:sp>
      <p:pic>
        <p:nvPicPr>
          <p:cNvPr id="243" name="Google Shape;243;p23"/>
          <p:cNvPicPr preferRelativeResize="0"/>
          <p:nvPr/>
        </p:nvPicPr>
        <p:blipFill>
          <a:blip r:embed="rId1"/>
          <a:stretch>
            <a:fillRect/>
          </a:stretch>
        </p:blipFill>
        <p:spPr>
          <a:xfrm>
            <a:off x="1205150" y="1226800"/>
            <a:ext cx="6683724" cy="4720374"/>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47" name="Shape 247"/>
        <p:cNvGrpSpPr/>
        <p:nvPr/>
      </p:nvGrpSpPr>
      <p:grpSpPr>
        <a:xfrm>
          <a:off x="0" y="0"/>
          <a:ext cx="0" cy="0"/>
          <a:chOff x="0" y="0"/>
          <a:chExt cx="0" cy="0"/>
        </a:xfrm>
      </p:grpSpPr>
      <p:sp>
        <p:nvSpPr>
          <p:cNvPr id="248" name="Google Shape;248;p24"/>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Exploratory Data Analysis</a:t>
            </a:r>
            <a:endParaRPr lang="zh-CN"/>
          </a:p>
        </p:txBody>
      </p:sp>
      <p:pic>
        <p:nvPicPr>
          <p:cNvPr id="249" name="Google Shape;249;p24"/>
          <p:cNvPicPr preferRelativeResize="0"/>
          <p:nvPr/>
        </p:nvPicPr>
        <p:blipFill>
          <a:blip r:embed="rId1"/>
          <a:stretch>
            <a:fillRect/>
          </a:stretch>
        </p:blipFill>
        <p:spPr>
          <a:xfrm>
            <a:off x="1419563" y="1835577"/>
            <a:ext cx="6304876" cy="4203251"/>
          </a:xfrm>
          <a:prstGeom prst="rect">
            <a:avLst/>
          </a:prstGeom>
          <a:noFill/>
          <a:ln>
            <a:noFill/>
          </a:ln>
        </p:spPr>
      </p:pic>
      <p:sp>
        <p:nvSpPr>
          <p:cNvPr id="250" name="Google Shape;250;p24"/>
          <p:cNvSpPr txBox="1"/>
          <p:nvPr/>
        </p:nvSpPr>
        <p:spPr>
          <a:xfrm>
            <a:off x="509577" y="1335925"/>
            <a:ext cx="2847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Categorical predictors</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35" name="Shape 35"/>
        <p:cNvGrpSpPr/>
        <p:nvPr/>
      </p:nvGrpSpPr>
      <p:grpSpPr>
        <a:xfrm>
          <a:off x="0" y="0"/>
          <a:ext cx="0" cy="0"/>
          <a:chOff x="0" y="0"/>
          <a:chExt cx="0" cy="0"/>
        </a:xfrm>
      </p:grpSpPr>
      <p:sp>
        <p:nvSpPr>
          <p:cNvPr id="36" name="Google Shape;36;p7"/>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Our Team</a:t>
            </a:r>
            <a:endParaRPr lang="zh-CN"/>
          </a:p>
        </p:txBody>
      </p:sp>
      <p:pic>
        <p:nvPicPr>
          <p:cNvPr id="37" name="Google Shape;37;p7"/>
          <p:cNvPicPr preferRelativeResize="0"/>
          <p:nvPr/>
        </p:nvPicPr>
        <p:blipFill>
          <a:blip r:embed="rId1"/>
          <a:stretch>
            <a:fillRect/>
          </a:stretch>
        </p:blipFill>
        <p:spPr>
          <a:xfrm>
            <a:off x="7069200" y="1379900"/>
            <a:ext cx="1246325" cy="1761128"/>
          </a:xfrm>
          <a:prstGeom prst="rect">
            <a:avLst/>
          </a:prstGeom>
          <a:noFill/>
          <a:ln>
            <a:noFill/>
          </a:ln>
        </p:spPr>
      </p:pic>
      <p:pic>
        <p:nvPicPr>
          <p:cNvPr id="38" name="Google Shape;38;p7"/>
          <p:cNvPicPr preferRelativeResize="0"/>
          <p:nvPr/>
        </p:nvPicPr>
        <p:blipFill>
          <a:blip r:embed="rId2"/>
          <a:stretch>
            <a:fillRect/>
          </a:stretch>
        </p:blipFill>
        <p:spPr>
          <a:xfrm>
            <a:off x="4981000" y="1388050"/>
            <a:ext cx="1246325" cy="1744821"/>
          </a:xfrm>
          <a:prstGeom prst="rect">
            <a:avLst/>
          </a:prstGeom>
          <a:noFill/>
          <a:ln>
            <a:noFill/>
          </a:ln>
        </p:spPr>
      </p:pic>
      <p:pic>
        <p:nvPicPr>
          <p:cNvPr id="39" name="Google Shape;39;p7"/>
          <p:cNvPicPr preferRelativeResize="0"/>
          <p:nvPr/>
        </p:nvPicPr>
        <p:blipFill rotWithShape="1">
          <a:blip r:embed="rId3"/>
          <a:srcRect l="14285" r="14285"/>
          <a:stretch>
            <a:fillRect/>
          </a:stretch>
        </p:blipFill>
        <p:spPr>
          <a:xfrm>
            <a:off x="804600" y="1388050"/>
            <a:ext cx="1246325" cy="1744825"/>
          </a:xfrm>
          <a:prstGeom prst="rect">
            <a:avLst/>
          </a:prstGeom>
          <a:noFill/>
          <a:ln>
            <a:noFill/>
          </a:ln>
        </p:spPr>
      </p:pic>
      <p:pic>
        <p:nvPicPr>
          <p:cNvPr id="40" name="Google Shape;40;p7"/>
          <p:cNvPicPr preferRelativeResize="0"/>
          <p:nvPr/>
        </p:nvPicPr>
        <p:blipFill rotWithShape="1">
          <a:blip r:embed="rId4"/>
          <a:srcRect l="14202" r="14210"/>
          <a:stretch>
            <a:fillRect/>
          </a:stretch>
        </p:blipFill>
        <p:spPr>
          <a:xfrm>
            <a:off x="2892800" y="1388050"/>
            <a:ext cx="1246325" cy="1744825"/>
          </a:xfrm>
          <a:prstGeom prst="rect">
            <a:avLst/>
          </a:prstGeom>
          <a:noFill/>
          <a:ln>
            <a:noFill/>
          </a:ln>
        </p:spPr>
      </p:pic>
      <p:sp>
        <p:nvSpPr>
          <p:cNvPr id="41" name="Google Shape;41;p7"/>
          <p:cNvSpPr txBox="1"/>
          <p:nvPr>
            <p:ph type="body" idx="2"/>
          </p:nvPr>
        </p:nvSpPr>
        <p:spPr>
          <a:xfrm>
            <a:off x="556713" y="3169950"/>
            <a:ext cx="1742100" cy="365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300"/>
              <a:t>Mandira Shrestha</a:t>
            </a:r>
            <a:endParaRPr sz="1300"/>
          </a:p>
        </p:txBody>
      </p:sp>
      <p:sp>
        <p:nvSpPr>
          <p:cNvPr id="42" name="Google Shape;42;p7"/>
          <p:cNvSpPr txBox="1"/>
          <p:nvPr>
            <p:ph type="body" idx="2"/>
          </p:nvPr>
        </p:nvSpPr>
        <p:spPr>
          <a:xfrm>
            <a:off x="2721113" y="3169938"/>
            <a:ext cx="1742100" cy="365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300"/>
              <a:t>Danielle Brinkley</a:t>
            </a:r>
            <a:endParaRPr sz="1300"/>
          </a:p>
        </p:txBody>
      </p:sp>
      <p:sp>
        <p:nvSpPr>
          <p:cNvPr id="43" name="Google Shape;43;p7"/>
          <p:cNvSpPr txBox="1"/>
          <p:nvPr>
            <p:ph type="body" idx="2"/>
          </p:nvPr>
        </p:nvSpPr>
        <p:spPr>
          <a:xfrm>
            <a:off x="7069271" y="3169950"/>
            <a:ext cx="1246200" cy="365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300"/>
              <a:t>Lloyd Mancl</a:t>
            </a:r>
            <a:endParaRPr sz="1300"/>
          </a:p>
          <a:p>
            <a:pPr marL="0" lvl="0" indent="0" algn="l" rtl="0">
              <a:spcBef>
                <a:spcPts val="480"/>
              </a:spcBef>
              <a:spcAft>
                <a:spcPts val="0"/>
              </a:spcAft>
              <a:buNone/>
            </a:pPr>
            <a:endParaRPr sz="1300"/>
          </a:p>
        </p:txBody>
      </p:sp>
      <p:sp>
        <p:nvSpPr>
          <p:cNvPr id="44" name="Google Shape;44;p7"/>
          <p:cNvSpPr txBox="1"/>
          <p:nvPr>
            <p:ph type="body" idx="2"/>
          </p:nvPr>
        </p:nvSpPr>
        <p:spPr>
          <a:xfrm>
            <a:off x="4733100" y="3169938"/>
            <a:ext cx="1742100" cy="365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300"/>
              <a:t>Patrick J. Heagerty</a:t>
            </a:r>
            <a:endParaRPr sz="1300"/>
          </a:p>
        </p:txBody>
      </p:sp>
      <p:pic>
        <p:nvPicPr>
          <p:cNvPr id="45" name="Google Shape;45;p7"/>
          <p:cNvPicPr preferRelativeResize="0"/>
          <p:nvPr/>
        </p:nvPicPr>
        <p:blipFill rotWithShape="1">
          <a:blip r:embed="rId5"/>
          <a:srcRect l="33767" t="7445" r="33135" b="10188"/>
          <a:stretch>
            <a:fillRect/>
          </a:stretch>
        </p:blipFill>
        <p:spPr>
          <a:xfrm>
            <a:off x="4980988" y="3662200"/>
            <a:ext cx="1246326" cy="1744825"/>
          </a:xfrm>
          <a:prstGeom prst="rect">
            <a:avLst/>
          </a:prstGeom>
          <a:noFill/>
          <a:ln>
            <a:noFill/>
          </a:ln>
        </p:spPr>
      </p:pic>
      <p:sp>
        <p:nvSpPr>
          <p:cNvPr id="46" name="Google Shape;46;p7"/>
          <p:cNvSpPr txBox="1"/>
          <p:nvPr>
            <p:ph type="body" idx="2"/>
          </p:nvPr>
        </p:nvSpPr>
        <p:spPr>
          <a:xfrm>
            <a:off x="5057250" y="5457375"/>
            <a:ext cx="1246200" cy="365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300"/>
              <a:t>Lester Tsai</a:t>
            </a:r>
            <a:endParaRPr sz="1300"/>
          </a:p>
        </p:txBody>
      </p:sp>
      <p:pic>
        <p:nvPicPr>
          <p:cNvPr id="47" name="Google Shape;47;p7"/>
          <p:cNvPicPr preferRelativeResize="0"/>
          <p:nvPr/>
        </p:nvPicPr>
        <p:blipFill rotWithShape="1">
          <a:blip r:embed="rId6"/>
          <a:srcRect l="7147" r="7147"/>
          <a:stretch>
            <a:fillRect/>
          </a:stretch>
        </p:blipFill>
        <p:spPr>
          <a:xfrm>
            <a:off x="2892800" y="3662200"/>
            <a:ext cx="1246323" cy="1744824"/>
          </a:xfrm>
          <a:prstGeom prst="rect">
            <a:avLst/>
          </a:prstGeom>
          <a:noFill/>
          <a:ln>
            <a:noFill/>
          </a:ln>
        </p:spPr>
      </p:pic>
      <p:sp>
        <p:nvSpPr>
          <p:cNvPr id="48" name="Google Shape;48;p7"/>
          <p:cNvSpPr txBox="1"/>
          <p:nvPr>
            <p:ph type="body" idx="2"/>
          </p:nvPr>
        </p:nvSpPr>
        <p:spPr>
          <a:xfrm>
            <a:off x="3045275" y="5457375"/>
            <a:ext cx="1246200" cy="365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300"/>
              <a:t>Jiayu Sun</a:t>
            </a:r>
            <a:endParaRPr sz="1300"/>
          </a:p>
        </p:txBody>
      </p:sp>
      <p:pic>
        <p:nvPicPr>
          <p:cNvPr id="49" name="Google Shape;49;p7"/>
          <p:cNvPicPr preferRelativeResize="0"/>
          <p:nvPr/>
        </p:nvPicPr>
        <p:blipFill rotWithShape="1">
          <a:blip r:embed="rId7"/>
          <a:srcRect l="19646" t="25400"/>
          <a:stretch>
            <a:fillRect/>
          </a:stretch>
        </p:blipFill>
        <p:spPr>
          <a:xfrm>
            <a:off x="7069200" y="3668499"/>
            <a:ext cx="1246325" cy="1732227"/>
          </a:xfrm>
          <a:prstGeom prst="rect">
            <a:avLst/>
          </a:prstGeom>
          <a:noFill/>
          <a:ln>
            <a:noFill/>
          </a:ln>
        </p:spPr>
      </p:pic>
      <p:sp>
        <p:nvSpPr>
          <p:cNvPr id="50" name="Google Shape;50;p7"/>
          <p:cNvSpPr txBox="1"/>
          <p:nvPr>
            <p:ph type="body" idx="2"/>
          </p:nvPr>
        </p:nvSpPr>
        <p:spPr>
          <a:xfrm>
            <a:off x="7069225" y="5457375"/>
            <a:ext cx="1246200" cy="365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300"/>
              <a:t>Lishan Wang</a:t>
            </a:r>
            <a:endParaRPr sz="1300"/>
          </a:p>
        </p:txBody>
      </p:sp>
      <p:sp>
        <p:nvSpPr>
          <p:cNvPr id="51" name="Google Shape;51;p7"/>
          <p:cNvSpPr txBox="1"/>
          <p:nvPr>
            <p:ph type="body" idx="2"/>
          </p:nvPr>
        </p:nvSpPr>
        <p:spPr>
          <a:xfrm>
            <a:off x="804600" y="5457375"/>
            <a:ext cx="1334100" cy="365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300"/>
              <a:t>Thuy Nguyen</a:t>
            </a:r>
            <a:endParaRPr sz="1300"/>
          </a:p>
        </p:txBody>
      </p:sp>
      <p:pic>
        <p:nvPicPr>
          <p:cNvPr id="52" name="Google Shape;52;p7"/>
          <p:cNvPicPr preferRelativeResize="0"/>
          <p:nvPr/>
        </p:nvPicPr>
        <p:blipFill rotWithShape="1">
          <a:blip r:embed="rId8"/>
          <a:srcRect l="12976" r="15487"/>
          <a:stretch>
            <a:fillRect/>
          </a:stretch>
        </p:blipFill>
        <p:spPr>
          <a:xfrm>
            <a:off x="804588" y="3663550"/>
            <a:ext cx="1246326" cy="1742100"/>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54" name="Shape 254"/>
        <p:cNvGrpSpPr/>
        <p:nvPr/>
      </p:nvGrpSpPr>
      <p:grpSpPr>
        <a:xfrm>
          <a:off x="0" y="0"/>
          <a:ext cx="0" cy="0"/>
          <a:chOff x="0" y="0"/>
          <a:chExt cx="0" cy="0"/>
        </a:xfrm>
      </p:grpSpPr>
      <p:sp>
        <p:nvSpPr>
          <p:cNvPr id="255" name="Google Shape;255;p25"/>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Exploratory</a:t>
            </a:r>
            <a:r>
              <a:rPr lang="zh-CN"/>
              <a:t> Data Analysis</a:t>
            </a:r>
            <a:endParaRPr lang="zh-CN"/>
          </a:p>
        </p:txBody>
      </p:sp>
      <p:pic>
        <p:nvPicPr>
          <p:cNvPr id="256" name="Google Shape;256;p25"/>
          <p:cNvPicPr preferRelativeResize="0"/>
          <p:nvPr/>
        </p:nvPicPr>
        <p:blipFill>
          <a:blip r:embed="rId1"/>
          <a:stretch>
            <a:fillRect/>
          </a:stretch>
        </p:blipFill>
        <p:spPr>
          <a:xfrm>
            <a:off x="489325" y="1949900"/>
            <a:ext cx="7313276" cy="4755700"/>
          </a:xfrm>
          <a:prstGeom prst="rect">
            <a:avLst/>
          </a:prstGeom>
          <a:noFill/>
          <a:ln>
            <a:noFill/>
          </a:ln>
        </p:spPr>
      </p:pic>
      <p:sp>
        <p:nvSpPr>
          <p:cNvPr id="257" name="Google Shape;257;p25"/>
          <p:cNvSpPr txBox="1"/>
          <p:nvPr/>
        </p:nvSpPr>
        <p:spPr>
          <a:xfrm>
            <a:off x="509577" y="1335925"/>
            <a:ext cx="2847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Continuous predictors</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261" name="Shape 261"/>
        <p:cNvGrpSpPr/>
        <p:nvPr/>
      </p:nvGrpSpPr>
      <p:grpSpPr>
        <a:xfrm>
          <a:off x="0" y="0"/>
          <a:ext cx="0" cy="0"/>
          <a:chOff x="0" y="0"/>
          <a:chExt cx="0" cy="0"/>
        </a:xfrm>
      </p:grpSpPr>
      <p:sp>
        <p:nvSpPr>
          <p:cNvPr id="262" name="Google Shape;262;p26"/>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Lasso Regression</a:t>
            </a:r>
            <a:endParaRPr lang="zh-CN"/>
          </a:p>
        </p:txBody>
      </p:sp>
      <p:sp>
        <p:nvSpPr>
          <p:cNvPr id="263" name="Google Shape;263;p26"/>
          <p:cNvSpPr txBox="1"/>
          <p:nvPr>
            <p:ph type="body" idx="2"/>
          </p:nvPr>
        </p:nvSpPr>
        <p:spPr>
          <a:xfrm>
            <a:off x="665943" y="1357525"/>
            <a:ext cx="8196300" cy="40155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600"/>
              <a:t>In statistics and machine learning, lasso is a regression analysis method that performs both variable selection and regularization in order to enhance the prediction accuracy and interpretability of the resulting statistical model. Though originally defined for linear regression, lasso regularization is easily extended to other statistical models including generalized linear models, generalized estimating equations, proportional hazards models.</a:t>
            </a:r>
            <a:endParaRPr sz="1600"/>
          </a:p>
          <a:p>
            <a:pPr marL="0" lvl="0" indent="0" algn="l" rtl="0">
              <a:spcBef>
                <a:spcPts val="480"/>
              </a:spcBef>
              <a:spcAft>
                <a:spcPts val="0"/>
              </a:spcAft>
              <a:buNone/>
            </a:pPr>
            <a:r>
              <a:rPr lang="zh-CN" sz="1600"/>
              <a:t>Tuning Hyperparameter: fraction (L1 norm) in the elasticnet package. Its range is [0,1].</a:t>
            </a:r>
            <a:endParaRPr sz="1600"/>
          </a:p>
          <a:p>
            <a:pPr marL="0" lvl="0" indent="0" algn="l" rtl="0">
              <a:spcBef>
                <a:spcPts val="480"/>
              </a:spcBef>
              <a:spcAft>
                <a:spcPts val="0"/>
              </a:spcAft>
              <a:buNone/>
            </a:pPr>
            <a:endParaRPr sz="1600"/>
          </a:p>
          <a:p>
            <a:pPr marL="0" lvl="0" indent="0" algn="l" rtl="0">
              <a:spcBef>
                <a:spcPts val="480"/>
              </a:spcBef>
              <a:spcAft>
                <a:spcPts val="0"/>
              </a:spcAft>
              <a:buNone/>
            </a:pPr>
            <a:r>
              <a:rPr lang="zh-CN" sz="1600"/>
              <a:t>Reference: https://en.wikipedia.org/wiki/Lasso_(statistics)</a:t>
            </a:r>
            <a:endParaRPr sz="160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267" name="Shape 267"/>
        <p:cNvGrpSpPr/>
        <p:nvPr/>
      </p:nvGrpSpPr>
      <p:grpSpPr>
        <a:xfrm>
          <a:off x="0" y="0"/>
          <a:ext cx="0" cy="0"/>
          <a:chOff x="0" y="0"/>
          <a:chExt cx="0" cy="0"/>
        </a:xfrm>
      </p:grpSpPr>
      <p:sp>
        <p:nvSpPr>
          <p:cNvPr id="268" name="Google Shape;268;p27"/>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Random Forest</a:t>
            </a:r>
            <a:endParaRPr lang="zh-CN"/>
          </a:p>
        </p:txBody>
      </p:sp>
      <p:sp>
        <p:nvSpPr>
          <p:cNvPr id="269" name="Google Shape;269;p27"/>
          <p:cNvSpPr txBox="1"/>
          <p:nvPr>
            <p:ph type="body" idx="2"/>
          </p:nvPr>
        </p:nvSpPr>
        <p:spPr>
          <a:xfrm>
            <a:off x="665943" y="1357525"/>
            <a:ext cx="8196300" cy="40155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600"/>
              <a:t>Random forests or random decision forests is an ensemble learning method for classification, regression and other tasks that operates by constructing a multitude of decision trees at training time. For classification tasks, the output of the random forest is the class selected by most trees.</a:t>
            </a:r>
            <a:endParaRPr sz="1600"/>
          </a:p>
          <a:p>
            <a:pPr marL="0" lvl="0" indent="0" algn="l" rtl="0">
              <a:spcBef>
                <a:spcPts val="480"/>
              </a:spcBef>
              <a:spcAft>
                <a:spcPts val="0"/>
              </a:spcAft>
              <a:buNone/>
            </a:pPr>
            <a:endParaRPr sz="1600"/>
          </a:p>
          <a:p>
            <a:pPr marL="0" lvl="0" indent="0" algn="l" rtl="0">
              <a:spcBef>
                <a:spcPts val="480"/>
              </a:spcBef>
              <a:spcAft>
                <a:spcPts val="0"/>
              </a:spcAft>
              <a:buNone/>
            </a:pPr>
            <a:r>
              <a:rPr lang="zh-CN" sz="1600"/>
              <a:t>Tuning hyperparameters:</a:t>
            </a:r>
            <a:endParaRPr sz="1600"/>
          </a:p>
          <a:p>
            <a:pPr marL="0" lvl="0" indent="0" algn="l" rtl="0">
              <a:spcBef>
                <a:spcPts val="480"/>
              </a:spcBef>
              <a:spcAft>
                <a:spcPts val="0"/>
              </a:spcAft>
              <a:buNone/>
            </a:pPr>
            <a:r>
              <a:rPr lang="zh-CN" sz="1600"/>
              <a:t>The number of trees in the forest</a:t>
            </a:r>
            <a:endParaRPr sz="1600"/>
          </a:p>
          <a:p>
            <a:pPr marL="0" lvl="0" indent="0" algn="l" rtl="0">
              <a:spcBef>
                <a:spcPts val="480"/>
              </a:spcBef>
              <a:spcAft>
                <a:spcPts val="0"/>
              </a:spcAft>
              <a:buNone/>
            </a:pPr>
            <a:r>
              <a:rPr lang="zh-CN" sz="1600"/>
              <a:t>The number of features considered by each tree</a:t>
            </a:r>
            <a:endParaRPr sz="1600"/>
          </a:p>
          <a:p>
            <a:pPr marL="0" lvl="0" indent="0" algn="l" rtl="0">
              <a:spcBef>
                <a:spcPts val="480"/>
              </a:spcBef>
              <a:spcAft>
                <a:spcPts val="0"/>
              </a:spcAft>
              <a:buNone/>
            </a:pPr>
            <a:r>
              <a:rPr lang="zh-CN" sz="1600"/>
              <a:t>The criteria with which to split on each node</a:t>
            </a:r>
            <a:endParaRPr sz="1600"/>
          </a:p>
          <a:p>
            <a:pPr marL="0" lvl="0" indent="0" algn="l" rtl="0">
              <a:spcBef>
                <a:spcPts val="480"/>
              </a:spcBef>
              <a:spcAft>
                <a:spcPts val="0"/>
              </a:spcAft>
              <a:buNone/>
            </a:pPr>
            <a:endParaRPr sz="160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273" name="Shape 273"/>
        <p:cNvGrpSpPr/>
        <p:nvPr/>
      </p:nvGrpSpPr>
      <p:grpSpPr>
        <a:xfrm>
          <a:off x="0" y="0"/>
          <a:ext cx="0" cy="0"/>
          <a:chOff x="0" y="0"/>
          <a:chExt cx="0" cy="0"/>
        </a:xfrm>
      </p:grpSpPr>
      <p:sp>
        <p:nvSpPr>
          <p:cNvPr id="274" name="Google Shape;274;p28"/>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XGBoost</a:t>
            </a:r>
            <a:endParaRPr lang="zh-CN"/>
          </a:p>
        </p:txBody>
      </p:sp>
      <p:sp>
        <p:nvSpPr>
          <p:cNvPr id="275" name="Google Shape;275;p28"/>
          <p:cNvSpPr txBox="1"/>
          <p:nvPr>
            <p:ph type="body" idx="2"/>
          </p:nvPr>
        </p:nvSpPr>
        <p:spPr>
          <a:xfrm>
            <a:off x="677675" y="1357525"/>
            <a:ext cx="8184600" cy="55005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800" u="sng"/>
              <a:t>Define</a:t>
            </a:r>
            <a:r>
              <a:rPr lang="zh-CN" sz="1800"/>
              <a:t>:</a:t>
            </a:r>
            <a:endParaRPr sz="1800"/>
          </a:p>
          <a:p>
            <a:pPr marL="457200" lvl="0" indent="-342900" algn="l" rtl="0">
              <a:spcBef>
                <a:spcPts val="480"/>
              </a:spcBef>
              <a:spcAft>
                <a:spcPts val="0"/>
              </a:spcAft>
              <a:buSzPts val="1800"/>
              <a:buChar char="-"/>
            </a:pPr>
            <a:r>
              <a:rPr lang="zh-CN" sz="1800"/>
              <a:t>A supervised learning algorithm</a:t>
            </a:r>
            <a:endParaRPr sz="1800"/>
          </a:p>
          <a:p>
            <a:pPr marL="457200" lvl="0" indent="-342900" algn="l" rtl="0">
              <a:spcBef>
                <a:spcPts val="0"/>
              </a:spcBef>
              <a:spcAft>
                <a:spcPts val="0"/>
              </a:spcAft>
              <a:buSzPts val="1800"/>
              <a:buChar char="-"/>
            </a:pPr>
            <a:r>
              <a:rPr lang="zh-CN" sz="1800"/>
              <a:t>Attempts to accurately p</a:t>
            </a:r>
            <a:r>
              <a:rPr lang="zh-CN" sz="1800"/>
              <a:t>redict a target </a:t>
            </a:r>
            <a:r>
              <a:rPr lang="zh-CN" sz="1800"/>
              <a:t>variable </a:t>
            </a:r>
            <a:r>
              <a:rPr lang="zh-CN" sz="1800"/>
              <a:t>by combining the estimates of a set of simpler, weaker models.</a:t>
            </a:r>
            <a:endParaRPr sz="1800"/>
          </a:p>
          <a:p>
            <a:pPr marL="0" lvl="0" indent="0" algn="l" rtl="0">
              <a:spcBef>
                <a:spcPts val="480"/>
              </a:spcBef>
              <a:spcAft>
                <a:spcPts val="0"/>
              </a:spcAft>
              <a:buNone/>
            </a:pPr>
            <a:r>
              <a:rPr lang="zh-CN" sz="1800" u="sng"/>
              <a:t>Pros</a:t>
            </a:r>
            <a:r>
              <a:rPr lang="zh-CN" sz="1800"/>
              <a:t>: </a:t>
            </a:r>
            <a:endParaRPr sz="1800"/>
          </a:p>
          <a:p>
            <a:pPr marL="457200" lvl="0" indent="-342900" algn="l" rtl="0">
              <a:spcBef>
                <a:spcPts val="480"/>
              </a:spcBef>
              <a:spcAft>
                <a:spcPts val="0"/>
              </a:spcAft>
              <a:buSzPts val="1800"/>
              <a:buChar char="-"/>
            </a:pPr>
            <a:r>
              <a:rPr lang="zh-CN" sz="1800"/>
              <a:t>speed, </a:t>
            </a:r>
            <a:endParaRPr sz="1800"/>
          </a:p>
          <a:p>
            <a:pPr marL="457200" lvl="0" indent="-342900" algn="l" rtl="0">
              <a:spcBef>
                <a:spcPts val="0"/>
              </a:spcBef>
              <a:spcAft>
                <a:spcPts val="0"/>
              </a:spcAft>
              <a:buSzPts val="1800"/>
              <a:buChar char="-"/>
            </a:pPr>
            <a:r>
              <a:rPr lang="zh-CN" sz="1800"/>
              <a:t>ease of use, </a:t>
            </a:r>
            <a:endParaRPr sz="1800"/>
          </a:p>
          <a:p>
            <a:pPr marL="457200" lvl="0" indent="-342900" algn="l" rtl="0">
              <a:spcBef>
                <a:spcPts val="0"/>
              </a:spcBef>
              <a:spcAft>
                <a:spcPts val="0"/>
              </a:spcAft>
              <a:buSzPts val="1800"/>
              <a:buChar char="-"/>
            </a:pPr>
            <a:r>
              <a:rPr lang="zh-CN" sz="1800"/>
              <a:t>performance on large datasets</a:t>
            </a:r>
            <a:endParaRPr sz="1800"/>
          </a:p>
          <a:p>
            <a:pPr marL="0" lvl="0" indent="0" algn="l" rtl="0">
              <a:spcBef>
                <a:spcPts val="480"/>
              </a:spcBef>
              <a:spcAft>
                <a:spcPts val="0"/>
              </a:spcAft>
              <a:buNone/>
            </a:pPr>
            <a:r>
              <a:rPr lang="zh-CN" sz="1800" u="sng"/>
              <a:t>Cons</a:t>
            </a:r>
            <a:r>
              <a:rPr lang="zh-CN" sz="1800"/>
              <a:t>: </a:t>
            </a:r>
            <a:endParaRPr sz="1800"/>
          </a:p>
          <a:p>
            <a:pPr marL="0" lvl="0" indent="457200" algn="l" rtl="0">
              <a:spcBef>
                <a:spcPts val="480"/>
              </a:spcBef>
              <a:spcAft>
                <a:spcPts val="0"/>
              </a:spcAft>
              <a:buNone/>
            </a:pPr>
            <a:r>
              <a:rPr lang="zh-CN" sz="1800"/>
              <a:t>Does not perform so well on sparse and unstructured data.</a:t>
            </a:r>
            <a:endParaRPr sz="180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279" name="Shape 279"/>
        <p:cNvGrpSpPr/>
        <p:nvPr/>
      </p:nvGrpSpPr>
      <p:grpSpPr>
        <a:xfrm>
          <a:off x="0" y="0"/>
          <a:ext cx="0" cy="0"/>
          <a:chOff x="0" y="0"/>
          <a:chExt cx="0" cy="0"/>
        </a:xfrm>
      </p:grpSpPr>
      <p:sp>
        <p:nvSpPr>
          <p:cNvPr id="280" name="Google Shape;280;p29"/>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BART</a:t>
            </a:r>
            <a:endParaRPr lang="zh-CN"/>
          </a:p>
        </p:txBody>
      </p:sp>
      <p:sp>
        <p:nvSpPr>
          <p:cNvPr id="281" name="Google Shape;281;p29"/>
          <p:cNvSpPr txBox="1"/>
          <p:nvPr>
            <p:ph type="body" idx="2"/>
          </p:nvPr>
        </p:nvSpPr>
        <p:spPr>
          <a:xfrm>
            <a:off x="665950" y="1357525"/>
            <a:ext cx="8196300" cy="43041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r>
              <a:rPr lang="zh-CN" sz="1600"/>
              <a:t>BART (Bayesian Additive Regression Tree) is an ensemble technique based on the Bayes theorem which is used to calculate the posterior probability. Fitting and inference by this model are accomplished via an iterative Bayesian backfitting Monte Claro and  Markov chain algorithm that generates samples from a posterior. Based on prior and likelihood, the output/predictions are generated.</a:t>
            </a:r>
            <a:endParaRPr sz="1600"/>
          </a:p>
          <a:p>
            <a:pPr marL="0" lvl="0" indent="0" algn="l" rtl="0">
              <a:spcBef>
                <a:spcPts val="480"/>
              </a:spcBef>
              <a:spcAft>
                <a:spcPts val="0"/>
              </a:spcAft>
              <a:buNone/>
            </a:pPr>
            <a:r>
              <a:rPr lang="zh-CN" sz="1600"/>
              <a:t>Parameters：</a:t>
            </a:r>
            <a:endParaRPr sz="1600"/>
          </a:p>
          <a:p>
            <a:pPr marL="0" lvl="0" indent="0" algn="l" rtl="0">
              <a:spcBef>
                <a:spcPts val="480"/>
              </a:spcBef>
              <a:spcAft>
                <a:spcPts val="0"/>
              </a:spcAft>
              <a:buNone/>
            </a:pPr>
            <a:r>
              <a:rPr lang="zh-CN" sz="1600"/>
              <a:t>ntree, n.trees — The number of trees in the sum-of-trees formulation.</a:t>
            </a:r>
            <a:endParaRPr sz="1600"/>
          </a:p>
          <a:p>
            <a:pPr marL="0" lvl="0" indent="0" algn="l" rtl="0">
              <a:spcBef>
                <a:spcPts val="480"/>
              </a:spcBef>
              <a:spcAft>
                <a:spcPts val="0"/>
              </a:spcAft>
              <a:buNone/>
            </a:pPr>
            <a:r>
              <a:rPr lang="zh-CN" sz="1600"/>
              <a:t>Power — Power parameter for tree prior.</a:t>
            </a:r>
            <a:endParaRPr sz="1600"/>
          </a:p>
          <a:p>
            <a:pPr marL="0" lvl="0" indent="0" algn="l" rtl="0">
              <a:spcBef>
                <a:spcPts val="480"/>
              </a:spcBef>
              <a:spcAft>
                <a:spcPts val="0"/>
              </a:spcAft>
              <a:buNone/>
            </a:pPr>
            <a:r>
              <a:rPr lang="zh-CN" sz="1600"/>
              <a:t>Base — Base parameter for tree prior.</a:t>
            </a:r>
            <a:endParaRPr sz="1600"/>
          </a:p>
          <a:p>
            <a:pPr marL="0" lvl="0" indent="0" algn="l" rtl="0">
              <a:spcBef>
                <a:spcPts val="480"/>
              </a:spcBef>
              <a:spcAft>
                <a:spcPts val="0"/>
              </a:spcAft>
              <a:buNone/>
            </a:pPr>
            <a:endParaRPr sz="1600"/>
          </a:p>
          <a:p>
            <a:pPr marL="0" lvl="0" indent="0" algn="l" rtl="0">
              <a:spcBef>
                <a:spcPts val="480"/>
              </a:spcBef>
              <a:spcAft>
                <a:spcPts val="0"/>
              </a:spcAft>
              <a:buNone/>
            </a:pPr>
            <a:endParaRPr sz="1600"/>
          </a:p>
          <a:p>
            <a:pPr marL="0" lvl="0" indent="0" algn="l" rtl="0">
              <a:spcBef>
                <a:spcPts val="480"/>
              </a:spcBef>
              <a:spcAft>
                <a:spcPts val="0"/>
              </a:spcAft>
              <a:buNone/>
            </a:pPr>
            <a:r>
              <a:rPr lang="zh-CN" sz="1600"/>
              <a:t>References</a:t>
            </a:r>
            <a:endParaRPr sz="1600"/>
          </a:p>
          <a:p>
            <a:pPr marL="0" lvl="0" indent="0" algn="l" rtl="0">
              <a:spcBef>
                <a:spcPts val="480"/>
              </a:spcBef>
              <a:spcAft>
                <a:spcPts val="0"/>
              </a:spcAft>
              <a:buNone/>
            </a:pPr>
            <a:r>
              <a:rPr lang="zh-CN" sz="1600"/>
              <a:t>Chipman, A H, George, I E, McCulloch, E R (2010). “BART: Bayesian additive regression trees.” The Annals of Applied Statistics, 4(1), 266--298.</a:t>
            </a:r>
            <a:endParaRPr sz="1600"/>
          </a:p>
          <a:p>
            <a:pPr marL="0" lvl="0" indent="0" algn="l" rtl="0">
              <a:spcBef>
                <a:spcPts val="480"/>
              </a:spcBef>
              <a:spcAft>
                <a:spcPts val="0"/>
              </a:spcAft>
              <a:buNone/>
            </a:pPr>
            <a:endParaRPr sz="160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285" name="Shape 285"/>
        <p:cNvGrpSpPr/>
        <p:nvPr/>
      </p:nvGrpSpPr>
      <p:grpSpPr>
        <a:xfrm>
          <a:off x="0" y="0"/>
          <a:ext cx="0" cy="0"/>
          <a:chOff x="0" y="0"/>
          <a:chExt cx="0" cy="0"/>
        </a:xfrm>
      </p:grpSpPr>
      <p:sp>
        <p:nvSpPr>
          <p:cNvPr id="286" name="Google Shape;286;p30"/>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ROC Curves</a:t>
            </a:r>
            <a:endParaRPr lang="zh-CN"/>
          </a:p>
        </p:txBody>
      </p:sp>
      <p:pic>
        <p:nvPicPr>
          <p:cNvPr id="287" name="Google Shape;287;p30"/>
          <p:cNvPicPr preferRelativeResize="0"/>
          <p:nvPr/>
        </p:nvPicPr>
        <p:blipFill>
          <a:blip r:embed="rId1"/>
          <a:stretch>
            <a:fillRect/>
          </a:stretch>
        </p:blipFill>
        <p:spPr>
          <a:xfrm>
            <a:off x="896250" y="1284500"/>
            <a:ext cx="6170025" cy="4760774"/>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56" name="Shape 56"/>
        <p:cNvGrpSpPr/>
        <p:nvPr/>
      </p:nvGrpSpPr>
      <p:grpSpPr>
        <a:xfrm>
          <a:off x="0" y="0"/>
          <a:ext cx="0" cy="0"/>
          <a:chOff x="0" y="0"/>
          <a:chExt cx="0" cy="0"/>
        </a:xfrm>
      </p:grpSpPr>
      <p:sp>
        <p:nvSpPr>
          <p:cNvPr id="57" name="Google Shape;57;p8"/>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Introduction</a:t>
            </a:r>
            <a:endParaRPr lang="zh-CN"/>
          </a:p>
        </p:txBody>
      </p:sp>
      <p:cxnSp>
        <p:nvCxnSpPr>
          <p:cNvPr id="58" name="Google Shape;58;p8"/>
          <p:cNvCxnSpPr/>
          <p:nvPr/>
        </p:nvCxnSpPr>
        <p:spPr>
          <a:xfrm rot="10800000" flipH="1">
            <a:off x="1382250" y="2753175"/>
            <a:ext cx="456600" cy="6600"/>
          </a:xfrm>
          <a:prstGeom prst="bentConnector3">
            <a:avLst>
              <a:gd name="adj1" fmla="val 50000"/>
            </a:avLst>
          </a:prstGeom>
          <a:noFill/>
          <a:ln w="9525" cap="flat" cmpd="sng">
            <a:solidFill>
              <a:schemeClr val="dk1"/>
            </a:solidFill>
            <a:prstDash val="solid"/>
            <a:round/>
            <a:headEnd type="none" w="sm" len="sm"/>
            <a:tailEnd type="none" w="sm" len="sm"/>
          </a:ln>
        </p:spPr>
      </p:cxnSp>
      <p:sp>
        <p:nvSpPr>
          <p:cNvPr id="59" name="Google Shape;59;p8"/>
          <p:cNvSpPr/>
          <p:nvPr/>
        </p:nvSpPr>
        <p:spPr>
          <a:xfrm>
            <a:off x="206550" y="2305250"/>
            <a:ext cx="1328100" cy="1001100"/>
          </a:xfrm>
          <a:prstGeom prst="roundRect">
            <a:avLst>
              <a:gd name="adj" fmla="val 16667"/>
            </a:avLst>
          </a:prstGeom>
          <a:solidFill>
            <a:srgbClr val="0B7140"/>
          </a:solidFill>
          <a:ln w="9525" cap="flat" cmpd="sng">
            <a:solidFill>
              <a:srgbClr val="08563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b="1">
                <a:solidFill>
                  <a:srgbClr val="FFFFFF"/>
                </a:solidFill>
                <a:latin typeface="Roboto" panose="02000000000000000000"/>
                <a:ea typeface="Roboto" panose="02000000000000000000"/>
                <a:cs typeface="Roboto" panose="02000000000000000000"/>
                <a:sym typeface="Roboto" panose="02000000000000000000"/>
              </a:rPr>
              <a:t>Community Health Plan of WA</a:t>
            </a:r>
            <a:endParaRPr b="1">
              <a:solidFill>
                <a:srgbClr val="FFFFFF"/>
              </a:solidFill>
              <a:latin typeface="Roboto" panose="02000000000000000000"/>
              <a:ea typeface="Roboto" panose="02000000000000000000"/>
              <a:cs typeface="Roboto" panose="02000000000000000000"/>
              <a:sym typeface="Roboto" panose="02000000000000000000"/>
            </a:endParaRPr>
          </a:p>
        </p:txBody>
      </p:sp>
      <p:sp>
        <p:nvSpPr>
          <p:cNvPr id="60" name="Google Shape;60;p8"/>
          <p:cNvSpPr/>
          <p:nvPr/>
        </p:nvSpPr>
        <p:spPr>
          <a:xfrm>
            <a:off x="4392875" y="1653013"/>
            <a:ext cx="2020500" cy="525300"/>
          </a:xfrm>
          <a:prstGeom prst="roundRect">
            <a:avLst>
              <a:gd name="adj" fmla="val 16667"/>
            </a:avLst>
          </a:prstGeom>
          <a:solidFill>
            <a:srgbClr val="0B7743"/>
          </a:solidFill>
          <a:ln w="9525" cap="flat" cmpd="sng">
            <a:solidFill>
              <a:srgbClr val="0B77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b="1">
                <a:solidFill>
                  <a:srgbClr val="FFFFFF"/>
                </a:solidFill>
                <a:latin typeface="Roboto" panose="02000000000000000000"/>
                <a:ea typeface="Roboto" panose="02000000000000000000"/>
                <a:cs typeface="Roboto" panose="02000000000000000000"/>
                <a:sym typeface="Roboto" panose="02000000000000000000"/>
              </a:rPr>
              <a:t>Case Management</a:t>
            </a:r>
            <a:endParaRPr b="1">
              <a:solidFill>
                <a:srgbClr val="FFFFFF"/>
              </a:solidFill>
              <a:latin typeface="Roboto" panose="02000000000000000000"/>
              <a:ea typeface="Roboto" panose="02000000000000000000"/>
              <a:cs typeface="Roboto" panose="02000000000000000000"/>
              <a:sym typeface="Roboto" panose="02000000000000000000"/>
            </a:endParaRPr>
          </a:p>
        </p:txBody>
      </p:sp>
      <p:sp>
        <p:nvSpPr>
          <p:cNvPr id="61" name="Google Shape;61;p8"/>
          <p:cNvSpPr/>
          <p:nvPr/>
        </p:nvSpPr>
        <p:spPr>
          <a:xfrm>
            <a:off x="4386825" y="2506513"/>
            <a:ext cx="2020500" cy="525300"/>
          </a:xfrm>
          <a:prstGeom prst="roundRect">
            <a:avLst>
              <a:gd name="adj" fmla="val 16667"/>
            </a:avLst>
          </a:prstGeom>
          <a:solidFill>
            <a:srgbClr val="0B7743"/>
          </a:solidFill>
          <a:ln w="9525" cap="flat" cmpd="sng">
            <a:solidFill>
              <a:srgbClr val="0B77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b="1">
                <a:solidFill>
                  <a:srgbClr val="FFFFFF"/>
                </a:solidFill>
                <a:latin typeface="Roboto" panose="02000000000000000000"/>
                <a:ea typeface="Roboto" panose="02000000000000000000"/>
                <a:cs typeface="Roboto" panose="02000000000000000000"/>
                <a:sym typeface="Roboto" panose="02000000000000000000"/>
              </a:rPr>
              <a:t>Disease Management</a:t>
            </a:r>
            <a:endParaRPr b="1">
              <a:solidFill>
                <a:srgbClr val="FFFFFF"/>
              </a:solidFill>
              <a:latin typeface="Roboto" panose="02000000000000000000"/>
              <a:ea typeface="Roboto" panose="02000000000000000000"/>
              <a:cs typeface="Roboto" panose="02000000000000000000"/>
              <a:sym typeface="Roboto" panose="02000000000000000000"/>
            </a:endParaRPr>
          </a:p>
        </p:txBody>
      </p:sp>
      <p:sp>
        <p:nvSpPr>
          <p:cNvPr id="62" name="Google Shape;62;p8"/>
          <p:cNvSpPr/>
          <p:nvPr/>
        </p:nvSpPr>
        <p:spPr>
          <a:xfrm>
            <a:off x="4392875" y="3385925"/>
            <a:ext cx="2020500" cy="525300"/>
          </a:xfrm>
          <a:prstGeom prst="roundRect">
            <a:avLst>
              <a:gd name="adj" fmla="val 16667"/>
            </a:avLst>
          </a:prstGeom>
          <a:solidFill>
            <a:srgbClr val="0B7743"/>
          </a:solidFill>
          <a:ln w="9525" cap="flat" cmpd="sng">
            <a:solidFill>
              <a:srgbClr val="0B7743"/>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b="1">
                <a:solidFill>
                  <a:srgbClr val="FFFFFF"/>
                </a:solidFill>
                <a:latin typeface="Roboto" panose="02000000000000000000"/>
                <a:ea typeface="Roboto" panose="02000000000000000000"/>
                <a:cs typeface="Roboto" panose="02000000000000000000"/>
                <a:sym typeface="Roboto" panose="02000000000000000000"/>
              </a:rPr>
              <a:t>Community Support Services</a:t>
            </a:r>
            <a:endParaRPr b="1">
              <a:solidFill>
                <a:srgbClr val="FFFFFF"/>
              </a:solidFill>
              <a:latin typeface="Roboto" panose="02000000000000000000"/>
              <a:ea typeface="Roboto" panose="02000000000000000000"/>
              <a:cs typeface="Roboto" panose="02000000000000000000"/>
              <a:sym typeface="Roboto" panose="02000000000000000000"/>
            </a:endParaRPr>
          </a:p>
        </p:txBody>
      </p:sp>
      <p:cxnSp>
        <p:nvCxnSpPr>
          <p:cNvPr id="63" name="Google Shape;63;p8"/>
          <p:cNvCxnSpPr>
            <a:endCxn id="60" idx="1"/>
          </p:cNvCxnSpPr>
          <p:nvPr/>
        </p:nvCxnSpPr>
        <p:spPr>
          <a:xfrm rot="10800000" flipH="1">
            <a:off x="3490475" y="1915663"/>
            <a:ext cx="902400" cy="855900"/>
          </a:xfrm>
          <a:prstGeom prst="bentConnector3">
            <a:avLst>
              <a:gd name="adj1" fmla="val 72205"/>
            </a:avLst>
          </a:prstGeom>
          <a:noFill/>
          <a:ln w="9525" cap="flat" cmpd="sng">
            <a:solidFill>
              <a:schemeClr val="dk1"/>
            </a:solidFill>
            <a:prstDash val="solid"/>
            <a:round/>
            <a:headEnd type="none" w="sm" len="sm"/>
            <a:tailEnd type="none" w="sm" len="sm"/>
          </a:ln>
        </p:spPr>
      </p:cxnSp>
      <p:cxnSp>
        <p:nvCxnSpPr>
          <p:cNvPr id="64" name="Google Shape;64;p8"/>
          <p:cNvCxnSpPr>
            <a:stCxn id="62" idx="1"/>
            <a:endCxn id="61" idx="1"/>
          </p:cNvCxnSpPr>
          <p:nvPr/>
        </p:nvCxnSpPr>
        <p:spPr>
          <a:xfrm rot="10800000">
            <a:off x="4386875" y="2769275"/>
            <a:ext cx="6000" cy="879300"/>
          </a:xfrm>
          <a:prstGeom prst="bentConnector3">
            <a:avLst>
              <a:gd name="adj1" fmla="val 4069583"/>
            </a:avLst>
          </a:prstGeom>
          <a:noFill/>
          <a:ln w="9525" cap="flat" cmpd="sng">
            <a:solidFill>
              <a:schemeClr val="dk1"/>
            </a:solidFill>
            <a:prstDash val="solid"/>
            <a:round/>
            <a:headEnd type="none" w="sm" len="sm"/>
            <a:tailEnd type="none" w="sm" len="sm"/>
          </a:ln>
        </p:spPr>
      </p:cxnSp>
      <p:sp>
        <p:nvSpPr>
          <p:cNvPr id="65" name="Google Shape;65;p8"/>
          <p:cNvSpPr/>
          <p:nvPr/>
        </p:nvSpPr>
        <p:spPr>
          <a:xfrm>
            <a:off x="6894900" y="2558700"/>
            <a:ext cx="2020500" cy="525300"/>
          </a:xfrm>
          <a:prstGeom prst="roundRect">
            <a:avLst>
              <a:gd name="adj" fmla="val 16667"/>
            </a:avLst>
          </a:prstGeom>
          <a:solidFill>
            <a:srgbClr val="0C8148"/>
          </a:solidFill>
          <a:ln w="9525" cap="flat" cmpd="sng">
            <a:solidFill>
              <a:srgbClr val="0C814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b="1">
                <a:solidFill>
                  <a:srgbClr val="FFFFFF"/>
                </a:solidFill>
                <a:latin typeface="Roboto" panose="02000000000000000000"/>
                <a:ea typeface="Roboto" panose="02000000000000000000"/>
                <a:cs typeface="Roboto" panose="02000000000000000000"/>
                <a:sym typeface="Roboto" panose="02000000000000000000"/>
              </a:rPr>
              <a:t>Optimize Clients’ Well-being</a:t>
            </a:r>
            <a:endParaRPr b="1">
              <a:solidFill>
                <a:srgbClr val="FFFFFF"/>
              </a:solidFill>
              <a:latin typeface="Roboto" panose="02000000000000000000"/>
              <a:ea typeface="Roboto" panose="02000000000000000000"/>
              <a:cs typeface="Roboto" panose="02000000000000000000"/>
              <a:sym typeface="Roboto" panose="02000000000000000000"/>
            </a:endParaRPr>
          </a:p>
        </p:txBody>
      </p:sp>
      <p:sp>
        <p:nvSpPr>
          <p:cNvPr id="66" name="Google Shape;66;p8"/>
          <p:cNvSpPr txBox="1"/>
          <p:nvPr/>
        </p:nvSpPr>
        <p:spPr>
          <a:xfrm>
            <a:off x="611550" y="4158000"/>
            <a:ext cx="7920900" cy="141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sz="1600" b="1">
                <a:solidFill>
                  <a:srgbClr val="4B2E83"/>
                </a:solidFill>
                <a:latin typeface="Open Sans" panose="020B0606030504020204"/>
                <a:ea typeface="Open Sans" panose="020B0606030504020204"/>
                <a:cs typeface="Open Sans" panose="020B0606030504020204"/>
                <a:sym typeface="Open Sans" panose="020B0606030504020204"/>
              </a:rPr>
              <a:t>Challenge</a:t>
            </a:r>
            <a:r>
              <a:rPr lang="zh-CN" sz="1600" b="1">
                <a:solidFill>
                  <a:srgbClr val="4B2E83"/>
                </a:solidFill>
                <a:latin typeface="Open Sans" panose="020B0606030504020204"/>
                <a:ea typeface="Open Sans" panose="020B0606030504020204"/>
                <a:cs typeface="Open Sans" panose="020B0606030504020204"/>
                <a:sym typeface="Open Sans" panose="020B0606030504020204"/>
              </a:rPr>
              <a:t>s: </a:t>
            </a:r>
            <a:endParaRPr sz="1600" b="1">
              <a:solidFill>
                <a:srgbClr val="4B2E83"/>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rgbClr val="4B2E83"/>
              </a:buClr>
              <a:buSzPts val="1600"/>
              <a:buFont typeface="Open Sans" panose="020B0606030504020204"/>
              <a:buAutoNum type="arabicPeriod"/>
            </a:pPr>
            <a:r>
              <a:rPr lang="zh-CN" sz="1600" b="1">
                <a:solidFill>
                  <a:srgbClr val="4B2E83"/>
                </a:solidFill>
                <a:latin typeface="Open Sans" panose="020B0606030504020204"/>
                <a:ea typeface="Open Sans" panose="020B0606030504020204"/>
                <a:cs typeface="Open Sans" panose="020B0606030504020204"/>
                <a:sym typeface="Open Sans" panose="020B0606030504020204"/>
              </a:rPr>
              <a:t>T</a:t>
            </a:r>
            <a:r>
              <a:rPr lang="zh-CN" sz="1600" b="1">
                <a:solidFill>
                  <a:srgbClr val="4B2E83"/>
                </a:solidFill>
                <a:latin typeface="Open Sans" panose="020B0606030504020204"/>
                <a:ea typeface="Open Sans" panose="020B0606030504020204"/>
                <a:cs typeface="Open Sans" panose="020B0606030504020204"/>
                <a:sym typeface="Open Sans" panose="020B0606030504020204"/>
              </a:rPr>
              <a:t>here are limited resources in CHPW, making it challenging to outreach to everyone</a:t>
            </a:r>
            <a:endParaRPr sz="1600" b="1">
              <a:solidFill>
                <a:srgbClr val="4B2E83"/>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rgbClr val="4B2E83"/>
              </a:buClr>
              <a:buSzPts val="1600"/>
              <a:buFont typeface="Open Sans" panose="020B0606030504020204"/>
              <a:buAutoNum type="arabicPeriod"/>
            </a:pPr>
            <a:r>
              <a:rPr lang="zh-CN" sz="1600" b="1">
                <a:solidFill>
                  <a:srgbClr val="4B2E83"/>
                </a:solidFill>
                <a:latin typeface="Open Sans" panose="020B0606030504020204"/>
                <a:ea typeface="Open Sans" panose="020B0606030504020204"/>
                <a:cs typeface="Open Sans" panose="020B0606030504020204"/>
                <a:sym typeface="Open Sans" panose="020B0606030504020204"/>
              </a:rPr>
              <a:t>It is difficult to identify the members that will opt-in and engage in CHPW’s programs</a:t>
            </a:r>
            <a:endParaRPr lang="zh-CN" sz="1600" b="1">
              <a:solidFill>
                <a:srgbClr val="4B2E83"/>
              </a:solidFill>
              <a:latin typeface="Open Sans" panose="020B0606030504020204"/>
              <a:ea typeface="Open Sans" panose="020B0606030504020204"/>
              <a:cs typeface="Open Sans" panose="020B0606030504020204"/>
              <a:sym typeface="Open Sans" panose="020B0606030504020204"/>
            </a:endParaRPr>
          </a:p>
        </p:txBody>
      </p:sp>
      <p:cxnSp>
        <p:nvCxnSpPr>
          <p:cNvPr id="67" name="Google Shape;67;p8"/>
          <p:cNvCxnSpPr>
            <a:stCxn id="65" idx="1"/>
            <a:endCxn id="65" idx="1"/>
          </p:cNvCxnSpPr>
          <p:nvPr/>
        </p:nvCxnSpPr>
        <p:spPr>
          <a:xfrm>
            <a:off x="6894900" y="2821350"/>
            <a:ext cx="0" cy="0"/>
          </a:xfrm>
          <a:prstGeom prst="straightConnector1">
            <a:avLst/>
          </a:prstGeom>
          <a:noFill/>
          <a:ln w="9525" cap="flat" cmpd="sng">
            <a:solidFill>
              <a:schemeClr val="dk2"/>
            </a:solidFill>
            <a:prstDash val="solid"/>
            <a:round/>
            <a:headEnd type="none" w="med" len="med"/>
            <a:tailEnd type="triangle" w="med" len="med"/>
          </a:ln>
        </p:spPr>
      </p:cxnSp>
      <p:cxnSp>
        <p:nvCxnSpPr>
          <p:cNvPr id="68" name="Google Shape;68;p8"/>
          <p:cNvCxnSpPr>
            <a:endCxn id="65" idx="1"/>
          </p:cNvCxnSpPr>
          <p:nvPr/>
        </p:nvCxnSpPr>
        <p:spPr>
          <a:xfrm>
            <a:off x="6396000" y="1957350"/>
            <a:ext cx="498900" cy="864000"/>
          </a:xfrm>
          <a:prstGeom prst="straightConnector1">
            <a:avLst/>
          </a:prstGeom>
          <a:noFill/>
          <a:ln w="9525" cap="flat" cmpd="sng">
            <a:solidFill>
              <a:schemeClr val="dk2"/>
            </a:solidFill>
            <a:prstDash val="solid"/>
            <a:round/>
            <a:headEnd type="none" w="med" len="med"/>
            <a:tailEnd type="triangle" w="med" len="med"/>
          </a:ln>
        </p:spPr>
      </p:cxnSp>
      <p:cxnSp>
        <p:nvCxnSpPr>
          <p:cNvPr id="69" name="Google Shape;69;p8"/>
          <p:cNvCxnSpPr>
            <a:endCxn id="65" idx="1"/>
          </p:cNvCxnSpPr>
          <p:nvPr/>
        </p:nvCxnSpPr>
        <p:spPr>
          <a:xfrm>
            <a:off x="6392700" y="2807250"/>
            <a:ext cx="502200" cy="14100"/>
          </a:xfrm>
          <a:prstGeom prst="straightConnector1">
            <a:avLst/>
          </a:prstGeom>
          <a:noFill/>
          <a:ln w="9525" cap="flat" cmpd="sng">
            <a:solidFill>
              <a:schemeClr val="dk2"/>
            </a:solidFill>
            <a:prstDash val="solid"/>
            <a:round/>
            <a:headEnd type="none" w="med" len="med"/>
            <a:tailEnd type="triangle" w="med" len="med"/>
          </a:ln>
        </p:spPr>
      </p:cxnSp>
      <p:cxnSp>
        <p:nvCxnSpPr>
          <p:cNvPr id="70" name="Google Shape;70;p8"/>
          <p:cNvCxnSpPr>
            <a:endCxn id="65" idx="1"/>
          </p:cNvCxnSpPr>
          <p:nvPr/>
        </p:nvCxnSpPr>
        <p:spPr>
          <a:xfrm rot="10800000" flipH="1">
            <a:off x="6428100" y="2821350"/>
            <a:ext cx="466800" cy="838500"/>
          </a:xfrm>
          <a:prstGeom prst="straightConnector1">
            <a:avLst/>
          </a:prstGeom>
          <a:noFill/>
          <a:ln w="9525" cap="flat" cmpd="sng">
            <a:solidFill>
              <a:schemeClr val="dk2"/>
            </a:solidFill>
            <a:prstDash val="solid"/>
            <a:round/>
            <a:headEnd type="none" w="med" len="med"/>
            <a:tailEnd type="triangle" w="med" len="med"/>
          </a:ln>
        </p:spPr>
      </p:cxnSp>
      <p:sp>
        <p:nvSpPr>
          <p:cNvPr id="71" name="Google Shape;71;p8"/>
          <p:cNvSpPr/>
          <p:nvPr/>
        </p:nvSpPr>
        <p:spPr>
          <a:xfrm>
            <a:off x="1838975" y="2501786"/>
            <a:ext cx="2020500" cy="525300"/>
          </a:xfrm>
          <a:prstGeom prst="roundRect">
            <a:avLst>
              <a:gd name="adj" fmla="val 16667"/>
            </a:avLst>
          </a:prstGeom>
          <a:solidFill>
            <a:srgbClr val="0B7140"/>
          </a:solidFill>
          <a:ln w="9525" cap="flat" cmpd="sng">
            <a:solidFill>
              <a:srgbClr val="0B714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b="1">
                <a:solidFill>
                  <a:srgbClr val="FFFFFF"/>
                </a:solidFill>
                <a:latin typeface="Roboto" panose="02000000000000000000"/>
                <a:ea typeface="Roboto" panose="02000000000000000000"/>
                <a:cs typeface="Roboto" panose="02000000000000000000"/>
                <a:sym typeface="Roboto" panose="02000000000000000000"/>
              </a:rPr>
              <a:t>Care Management Services</a:t>
            </a:r>
            <a:endParaRPr b="1">
              <a:solidFill>
                <a:srgbClr val="FFFFFF"/>
              </a:solidFill>
              <a:latin typeface="Roboto" panose="02000000000000000000"/>
              <a:ea typeface="Roboto" panose="02000000000000000000"/>
              <a:cs typeface="Roboto" panose="02000000000000000000"/>
              <a:sym typeface="Roboto" panose="0200000000000000000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75" name="Shape 75"/>
        <p:cNvGrpSpPr/>
        <p:nvPr/>
      </p:nvGrpSpPr>
      <p:grpSpPr>
        <a:xfrm>
          <a:off x="0" y="0"/>
          <a:ext cx="0" cy="0"/>
          <a:chOff x="0" y="0"/>
          <a:chExt cx="0" cy="0"/>
        </a:xfrm>
      </p:grpSpPr>
      <p:sp>
        <p:nvSpPr>
          <p:cNvPr id="76" name="Google Shape;76;p9"/>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Objectives</a:t>
            </a:r>
            <a:endParaRPr lang="zh-CN"/>
          </a:p>
        </p:txBody>
      </p:sp>
      <p:cxnSp>
        <p:nvCxnSpPr>
          <p:cNvPr id="77" name="Google Shape;77;p9"/>
          <p:cNvCxnSpPr>
            <a:stCxn id="78" idx="2"/>
            <a:endCxn id="79" idx="0"/>
          </p:cNvCxnSpPr>
          <p:nvPr/>
        </p:nvCxnSpPr>
        <p:spPr>
          <a:xfrm rot="-5400000" flipH="1">
            <a:off x="5220600" y="2862650"/>
            <a:ext cx="850500" cy="2225700"/>
          </a:xfrm>
          <a:prstGeom prst="bentConnector3">
            <a:avLst>
              <a:gd name="adj1" fmla="val 49991"/>
            </a:avLst>
          </a:prstGeom>
          <a:noFill/>
          <a:ln w="19050" cap="flat" cmpd="sng">
            <a:solidFill>
              <a:schemeClr val="dk1"/>
            </a:solidFill>
            <a:prstDash val="solid"/>
            <a:miter lim="8000"/>
            <a:headEnd type="none" w="sm" len="sm"/>
            <a:tailEnd type="none" w="sm" len="sm"/>
          </a:ln>
        </p:spPr>
      </p:cxnSp>
      <p:cxnSp>
        <p:nvCxnSpPr>
          <p:cNvPr id="80" name="Google Shape;80;p9"/>
          <p:cNvCxnSpPr>
            <a:stCxn id="81" idx="0"/>
            <a:endCxn id="78" idx="2"/>
          </p:cNvCxnSpPr>
          <p:nvPr/>
        </p:nvCxnSpPr>
        <p:spPr>
          <a:xfrm rot="-5400000">
            <a:off x="3026300" y="2894000"/>
            <a:ext cx="850500" cy="2162700"/>
          </a:xfrm>
          <a:prstGeom prst="bentConnector3">
            <a:avLst>
              <a:gd name="adj1" fmla="val 49991"/>
            </a:avLst>
          </a:prstGeom>
          <a:noFill/>
          <a:ln w="19050" cap="flat" cmpd="sng">
            <a:solidFill>
              <a:schemeClr val="dk1"/>
            </a:solidFill>
            <a:prstDash val="solid"/>
            <a:miter lim="8000"/>
            <a:headEnd type="none" w="sm" len="sm"/>
            <a:tailEnd type="none" w="sm" len="sm"/>
          </a:ln>
        </p:spPr>
      </p:cxnSp>
      <p:sp>
        <p:nvSpPr>
          <p:cNvPr id="78" name="Google Shape;78;p9"/>
          <p:cNvSpPr txBox="1"/>
          <p:nvPr/>
        </p:nvSpPr>
        <p:spPr>
          <a:xfrm>
            <a:off x="3418350" y="2511050"/>
            <a:ext cx="2229300" cy="1039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sz="1600" b="1">
                <a:solidFill>
                  <a:schemeClr val="dk1"/>
                </a:solidFill>
                <a:latin typeface="Roboto" panose="02000000000000000000"/>
                <a:ea typeface="Roboto" panose="02000000000000000000"/>
                <a:cs typeface="Roboto" panose="02000000000000000000"/>
                <a:sym typeface="Roboto" panose="02000000000000000000"/>
              </a:rPr>
              <a:t>Build predictive models to predict member engagement</a:t>
            </a:r>
            <a:endParaRPr sz="1600" b="1">
              <a:solidFill>
                <a:schemeClr val="dk1"/>
              </a:solidFill>
              <a:latin typeface="Roboto" panose="02000000000000000000"/>
              <a:ea typeface="Roboto" panose="02000000000000000000"/>
              <a:cs typeface="Roboto" panose="02000000000000000000"/>
              <a:sym typeface="Roboto" panose="02000000000000000000"/>
            </a:endParaRPr>
          </a:p>
        </p:txBody>
      </p:sp>
      <p:sp>
        <p:nvSpPr>
          <p:cNvPr id="81" name="Google Shape;81;p9"/>
          <p:cNvSpPr txBox="1"/>
          <p:nvPr/>
        </p:nvSpPr>
        <p:spPr>
          <a:xfrm>
            <a:off x="824150" y="4400600"/>
            <a:ext cx="3092100" cy="5454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sz="1600" b="1">
                <a:solidFill>
                  <a:schemeClr val="dk1"/>
                </a:solidFill>
                <a:latin typeface="Roboto" panose="02000000000000000000"/>
                <a:ea typeface="Roboto" panose="02000000000000000000"/>
                <a:cs typeface="Roboto" panose="02000000000000000000"/>
                <a:sym typeface="Roboto" panose="02000000000000000000"/>
              </a:rPr>
              <a:t>Evaluate model performance</a:t>
            </a:r>
            <a:endParaRPr sz="1600" b="1">
              <a:solidFill>
                <a:schemeClr val="dk1"/>
              </a:solidFill>
              <a:latin typeface="Roboto" panose="02000000000000000000"/>
              <a:ea typeface="Roboto" panose="02000000000000000000"/>
              <a:cs typeface="Roboto" panose="02000000000000000000"/>
              <a:sym typeface="Roboto" panose="02000000000000000000"/>
            </a:endParaRPr>
          </a:p>
        </p:txBody>
      </p:sp>
      <p:sp>
        <p:nvSpPr>
          <p:cNvPr id="79" name="Google Shape;79;p9"/>
          <p:cNvSpPr txBox="1"/>
          <p:nvPr/>
        </p:nvSpPr>
        <p:spPr>
          <a:xfrm>
            <a:off x="5212650" y="4400600"/>
            <a:ext cx="3092100" cy="5454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sz="1600" b="1">
                <a:solidFill>
                  <a:schemeClr val="dk1"/>
                </a:solidFill>
                <a:latin typeface="Roboto" panose="02000000000000000000"/>
                <a:ea typeface="Roboto" panose="02000000000000000000"/>
                <a:cs typeface="Roboto" panose="02000000000000000000"/>
                <a:sym typeface="Roboto" panose="02000000000000000000"/>
              </a:rPr>
              <a:t>Extract important features</a:t>
            </a:r>
            <a:endParaRPr sz="1600" b="1">
              <a:solidFill>
                <a:schemeClr val="dk1"/>
              </a:solidFill>
              <a:latin typeface="Roboto" panose="02000000000000000000"/>
              <a:ea typeface="Roboto" panose="02000000000000000000"/>
              <a:cs typeface="Roboto" panose="02000000000000000000"/>
              <a:sym typeface="Roboto" panose="02000000000000000000"/>
            </a:endParaRPr>
          </a:p>
        </p:txBody>
      </p:sp>
      <p:sp>
        <p:nvSpPr>
          <p:cNvPr id="82" name="Google Shape;82;p9"/>
          <p:cNvSpPr txBox="1"/>
          <p:nvPr/>
        </p:nvSpPr>
        <p:spPr>
          <a:xfrm>
            <a:off x="3418350" y="1448227"/>
            <a:ext cx="2229300" cy="650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zh-CN" sz="1600" b="1">
                <a:solidFill>
                  <a:schemeClr val="dk1"/>
                </a:solidFill>
                <a:latin typeface="Roboto" panose="02000000000000000000"/>
                <a:ea typeface="Roboto" panose="02000000000000000000"/>
                <a:cs typeface="Roboto" panose="02000000000000000000"/>
                <a:sym typeface="Roboto" panose="02000000000000000000"/>
              </a:rPr>
              <a:t>Utilize machine learning techniques</a:t>
            </a:r>
            <a:endParaRPr sz="1600" b="1">
              <a:solidFill>
                <a:schemeClr val="dk1"/>
              </a:solidFill>
              <a:latin typeface="Roboto" panose="02000000000000000000"/>
              <a:ea typeface="Roboto" panose="02000000000000000000"/>
              <a:cs typeface="Roboto" panose="02000000000000000000"/>
              <a:sym typeface="Roboto" panose="02000000000000000000"/>
            </a:endParaRPr>
          </a:p>
        </p:txBody>
      </p:sp>
      <p:cxnSp>
        <p:nvCxnSpPr>
          <p:cNvPr id="83" name="Google Shape;83;p9"/>
          <p:cNvCxnSpPr>
            <a:stCxn id="82" idx="2"/>
            <a:endCxn id="78" idx="0"/>
          </p:cNvCxnSpPr>
          <p:nvPr/>
        </p:nvCxnSpPr>
        <p:spPr>
          <a:xfrm>
            <a:off x="4533000" y="2098327"/>
            <a:ext cx="0" cy="41280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87" name="Shape 87"/>
        <p:cNvGrpSpPr/>
        <p:nvPr/>
      </p:nvGrpSpPr>
      <p:grpSpPr>
        <a:xfrm>
          <a:off x="0" y="0"/>
          <a:ext cx="0" cy="0"/>
          <a:chOff x="0" y="0"/>
          <a:chExt cx="0" cy="0"/>
        </a:xfrm>
      </p:grpSpPr>
      <p:sp>
        <p:nvSpPr>
          <p:cNvPr id="88" name="Google Shape;88;p10"/>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Source of Data</a:t>
            </a:r>
            <a:endParaRPr lang="zh-CN"/>
          </a:p>
        </p:txBody>
      </p:sp>
      <p:grpSp>
        <p:nvGrpSpPr>
          <p:cNvPr id="89" name="Google Shape;89;p10"/>
          <p:cNvGrpSpPr/>
          <p:nvPr/>
        </p:nvGrpSpPr>
        <p:grpSpPr>
          <a:xfrm>
            <a:off x="779375" y="1752600"/>
            <a:ext cx="2486816" cy="3711155"/>
            <a:chOff x="1118234" y="283725"/>
            <a:chExt cx="2090816" cy="4076400"/>
          </a:xfrm>
        </p:grpSpPr>
        <p:sp>
          <p:nvSpPr>
            <p:cNvPr id="90" name="Google Shape;90;p10"/>
            <p:cNvSpPr/>
            <p:nvPr/>
          </p:nvSpPr>
          <p:spPr>
            <a:xfrm>
              <a:off x="1178650" y="283725"/>
              <a:ext cx="2030400" cy="4076400"/>
            </a:xfrm>
            <a:prstGeom prst="rect">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1" name="Google Shape;91;p10"/>
            <p:cNvSpPr/>
            <p:nvPr/>
          </p:nvSpPr>
          <p:spPr>
            <a:xfrm>
              <a:off x="1118234" y="341749"/>
              <a:ext cx="2048100" cy="1217400"/>
            </a:xfrm>
            <a:prstGeom prst="rect">
              <a:avLst/>
            </a:prstGeom>
            <a:solidFill>
              <a:srgbClr val="FFFFFF"/>
            </a:solidFill>
            <a:ln w="19050" cap="flat" cmpd="sng">
              <a:solidFill>
                <a:srgbClr val="1D7E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2" name="Google Shape;92;p10"/>
            <p:cNvSpPr/>
            <p:nvPr/>
          </p:nvSpPr>
          <p:spPr>
            <a:xfrm>
              <a:off x="1234775" y="612955"/>
              <a:ext cx="1815000" cy="6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CN" sz="1800" b="1">
                  <a:solidFill>
                    <a:srgbClr val="1D7E74"/>
                  </a:solidFill>
                  <a:latin typeface="Open Sans" panose="020B0606030504020204"/>
                  <a:ea typeface="Open Sans" panose="020B0606030504020204"/>
                  <a:cs typeface="Open Sans" panose="020B0606030504020204"/>
                  <a:sym typeface="Open Sans" panose="020B0606030504020204"/>
                </a:rPr>
                <a:t>By the State</a:t>
              </a:r>
              <a:endParaRPr sz="1800" b="1">
                <a:solidFill>
                  <a:srgbClr val="1D7E74"/>
                </a:solidFill>
                <a:latin typeface="Open Sans" panose="020B0606030504020204"/>
                <a:ea typeface="Open Sans" panose="020B0606030504020204"/>
                <a:cs typeface="Open Sans" panose="020B0606030504020204"/>
                <a:sym typeface="Open Sans" panose="020B0606030504020204"/>
              </a:endParaRPr>
            </a:p>
          </p:txBody>
        </p:sp>
        <p:sp>
          <p:nvSpPr>
            <p:cNvPr id="93" name="Google Shape;93;p10"/>
            <p:cNvSpPr/>
            <p:nvPr/>
          </p:nvSpPr>
          <p:spPr>
            <a:xfrm rot="5400000">
              <a:off x="1938871" y="1529899"/>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4" name="Google Shape;94;p10"/>
            <p:cNvSpPr/>
            <p:nvPr/>
          </p:nvSpPr>
          <p:spPr>
            <a:xfrm>
              <a:off x="1127083" y="2049954"/>
              <a:ext cx="2030400" cy="17208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Demographics</a:t>
              </a: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2743200" lvl="5" indent="-317500" algn="l" rtl="0">
                <a:lnSpc>
                  <a:spcPct val="115000"/>
                </a:lnSpc>
                <a:spcBef>
                  <a:spcPts val="0"/>
                </a:spcBef>
                <a:spcAft>
                  <a:spcPts val="0"/>
                </a:spcAft>
                <a:buClr>
                  <a:srgbClr val="FFFFFF"/>
                </a:buClr>
                <a:buSzPts val="1400"/>
                <a:buFont typeface="Open Sans" panose="020B0606030504020204"/>
                <a:buChar char="■"/>
              </a:pP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457200" lvl="0"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Line of business (Medicare, Medicaid, etc.)</a:t>
              </a: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2743200" lvl="5" indent="-317500" algn="l" rtl="0">
                <a:lnSpc>
                  <a:spcPct val="115000"/>
                </a:lnSpc>
                <a:spcBef>
                  <a:spcPts val="0"/>
                </a:spcBef>
                <a:spcAft>
                  <a:spcPts val="0"/>
                </a:spcAft>
                <a:buClr>
                  <a:srgbClr val="FFFFFF"/>
                </a:buClr>
                <a:buSzPts val="1400"/>
                <a:buFont typeface="Open Sans" panose="020B0606030504020204"/>
                <a:buChar char="■"/>
              </a:pP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457200" lvl="0"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Enrollment</a:t>
              </a:r>
              <a:endParaRPr b="1">
                <a:solidFill>
                  <a:srgbClr val="FFFFFF"/>
                </a:solidFill>
                <a:latin typeface="Open Sans" panose="020B0606030504020204"/>
                <a:ea typeface="Open Sans" panose="020B0606030504020204"/>
                <a:cs typeface="Open Sans" panose="020B0606030504020204"/>
                <a:sym typeface="Open Sans" panose="020B0606030504020204"/>
              </a:endParaRPr>
            </a:p>
          </p:txBody>
        </p:sp>
      </p:grpSp>
      <p:grpSp>
        <p:nvGrpSpPr>
          <p:cNvPr id="95" name="Google Shape;95;p10"/>
          <p:cNvGrpSpPr/>
          <p:nvPr/>
        </p:nvGrpSpPr>
        <p:grpSpPr>
          <a:xfrm>
            <a:off x="3328575" y="1752600"/>
            <a:ext cx="2486848" cy="3711155"/>
            <a:chOff x="1118208" y="283725"/>
            <a:chExt cx="2090842" cy="4076400"/>
          </a:xfrm>
        </p:grpSpPr>
        <p:sp>
          <p:nvSpPr>
            <p:cNvPr id="96" name="Google Shape;96;p10"/>
            <p:cNvSpPr/>
            <p:nvPr/>
          </p:nvSpPr>
          <p:spPr>
            <a:xfrm>
              <a:off x="1178650" y="283725"/>
              <a:ext cx="2030400" cy="4076400"/>
            </a:xfrm>
            <a:prstGeom prst="rect">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7" name="Google Shape;97;p10"/>
            <p:cNvSpPr/>
            <p:nvPr/>
          </p:nvSpPr>
          <p:spPr>
            <a:xfrm>
              <a:off x="1118229" y="341749"/>
              <a:ext cx="2048100" cy="1204500"/>
            </a:xfrm>
            <a:prstGeom prst="rect">
              <a:avLst/>
            </a:prstGeom>
            <a:solidFill>
              <a:srgbClr val="FFFFFF"/>
            </a:solidFill>
            <a:ln w="19050" cap="flat" cmpd="sng">
              <a:solidFill>
                <a:srgbClr val="1D7E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98" name="Google Shape;98;p10"/>
            <p:cNvSpPr/>
            <p:nvPr/>
          </p:nvSpPr>
          <p:spPr>
            <a:xfrm>
              <a:off x="1233850" y="470600"/>
              <a:ext cx="1815000" cy="6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CN" sz="1800" b="1">
                  <a:solidFill>
                    <a:srgbClr val="1D7E74"/>
                  </a:solidFill>
                  <a:latin typeface="Open Sans" panose="020B0606030504020204"/>
                  <a:ea typeface="Open Sans" panose="020B0606030504020204"/>
                  <a:cs typeface="Open Sans" panose="020B0606030504020204"/>
                  <a:sym typeface="Open Sans" panose="020B0606030504020204"/>
                </a:rPr>
                <a:t>By Providers and Hospitals</a:t>
              </a:r>
              <a:endParaRPr sz="1800" b="1">
                <a:solidFill>
                  <a:srgbClr val="1D7E74"/>
                </a:solidFill>
                <a:latin typeface="Open Sans" panose="020B0606030504020204"/>
                <a:ea typeface="Open Sans" panose="020B0606030504020204"/>
                <a:cs typeface="Open Sans" panose="020B0606030504020204"/>
                <a:sym typeface="Open Sans" panose="020B0606030504020204"/>
              </a:endParaRPr>
            </a:p>
          </p:txBody>
        </p:sp>
        <p:sp>
          <p:nvSpPr>
            <p:cNvPr id="99" name="Google Shape;99;p10"/>
            <p:cNvSpPr/>
            <p:nvPr/>
          </p:nvSpPr>
          <p:spPr>
            <a:xfrm rot="5400000">
              <a:off x="1938871" y="1529899"/>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0" name="Google Shape;100;p10"/>
            <p:cNvSpPr/>
            <p:nvPr/>
          </p:nvSpPr>
          <p:spPr>
            <a:xfrm>
              <a:off x="1118208" y="2079392"/>
              <a:ext cx="2030400" cy="16524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Claims</a:t>
              </a: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2743200" lvl="5"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 </a:t>
              </a: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457200" lvl="0"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Diagnosis data</a:t>
              </a:r>
              <a:endParaRPr b="1">
                <a:solidFill>
                  <a:srgbClr val="FFFFFF"/>
                </a:solidFill>
                <a:latin typeface="Open Sans" panose="020B0606030504020204"/>
                <a:ea typeface="Open Sans" panose="020B0606030504020204"/>
                <a:cs typeface="Open Sans" panose="020B0606030504020204"/>
                <a:sym typeface="Open Sans" panose="020B0606030504020204"/>
              </a:endParaRPr>
            </a:p>
          </p:txBody>
        </p:sp>
      </p:grpSp>
      <p:grpSp>
        <p:nvGrpSpPr>
          <p:cNvPr id="101" name="Google Shape;101;p10"/>
          <p:cNvGrpSpPr/>
          <p:nvPr/>
        </p:nvGrpSpPr>
        <p:grpSpPr>
          <a:xfrm>
            <a:off x="5877775" y="1752600"/>
            <a:ext cx="2486854" cy="3711155"/>
            <a:chOff x="1118203" y="283725"/>
            <a:chExt cx="2090847" cy="4076400"/>
          </a:xfrm>
        </p:grpSpPr>
        <p:sp>
          <p:nvSpPr>
            <p:cNvPr id="102" name="Google Shape;102;p10"/>
            <p:cNvSpPr/>
            <p:nvPr/>
          </p:nvSpPr>
          <p:spPr>
            <a:xfrm>
              <a:off x="1178650" y="283725"/>
              <a:ext cx="2030400" cy="4076400"/>
            </a:xfrm>
            <a:prstGeom prst="rect">
              <a:avLst/>
            </a:prstGeom>
            <a:solidFill>
              <a:srgbClr val="1B78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3" name="Google Shape;103;p10"/>
            <p:cNvSpPr/>
            <p:nvPr/>
          </p:nvSpPr>
          <p:spPr>
            <a:xfrm>
              <a:off x="1118224" y="341749"/>
              <a:ext cx="2048100" cy="1191300"/>
            </a:xfrm>
            <a:prstGeom prst="rect">
              <a:avLst/>
            </a:prstGeom>
            <a:solidFill>
              <a:srgbClr val="FFFFFF"/>
            </a:solidFill>
            <a:ln w="19050" cap="flat" cmpd="sng">
              <a:solidFill>
                <a:srgbClr val="1D7E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4" name="Google Shape;104;p10"/>
            <p:cNvSpPr/>
            <p:nvPr/>
          </p:nvSpPr>
          <p:spPr>
            <a:xfrm>
              <a:off x="1234775" y="599884"/>
              <a:ext cx="1815000" cy="675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zh-CN" sz="1800" b="1">
                  <a:solidFill>
                    <a:srgbClr val="1D7E74"/>
                  </a:solidFill>
                  <a:latin typeface="Open Sans" panose="020B0606030504020204"/>
                  <a:ea typeface="Open Sans" panose="020B0606030504020204"/>
                  <a:cs typeface="Open Sans" panose="020B0606030504020204"/>
                  <a:sym typeface="Open Sans" panose="020B0606030504020204"/>
                </a:rPr>
                <a:t>By CHPW</a:t>
              </a:r>
              <a:endParaRPr sz="1800" b="1">
                <a:solidFill>
                  <a:srgbClr val="1D7E74"/>
                </a:solidFill>
                <a:latin typeface="Open Sans" panose="020B0606030504020204"/>
                <a:ea typeface="Open Sans" panose="020B0606030504020204"/>
                <a:cs typeface="Open Sans" panose="020B0606030504020204"/>
                <a:sym typeface="Open Sans" panose="020B0606030504020204"/>
              </a:endParaRPr>
            </a:p>
          </p:txBody>
        </p:sp>
        <p:sp>
          <p:nvSpPr>
            <p:cNvPr id="105" name="Google Shape;105;p10"/>
            <p:cNvSpPr/>
            <p:nvPr/>
          </p:nvSpPr>
          <p:spPr>
            <a:xfrm rot="5400000">
              <a:off x="1938871" y="1529899"/>
              <a:ext cx="389100" cy="278100"/>
            </a:xfrm>
            <a:prstGeom prst="rightArrow">
              <a:avLst>
                <a:gd name="adj1" fmla="val 34239"/>
                <a:gd name="adj2" fmla="val 57035"/>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06" name="Google Shape;106;p10"/>
            <p:cNvSpPr/>
            <p:nvPr/>
          </p:nvSpPr>
          <p:spPr>
            <a:xfrm>
              <a:off x="1118203" y="2063026"/>
              <a:ext cx="2030400" cy="2137200"/>
            </a:xfrm>
            <a:prstGeom prst="rect">
              <a:avLst/>
            </a:prstGeom>
            <a:noFill/>
            <a:ln>
              <a:noFill/>
            </a:ln>
          </p:spPr>
          <p:txBody>
            <a:bodyPr spcFirstLastPara="1" wrap="square" lIns="91425" tIns="91425" rIns="91425" bIns="91425" anchor="t" anchorCtr="0">
              <a:noAutofit/>
            </a:bodyPr>
            <a:lstStyle/>
            <a:p>
              <a:pPr marL="457200" lvl="0"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Health risk assessment</a:t>
              </a: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2743200" lvl="5"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 </a:t>
              </a: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457200" lvl="0"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Risk score/risk level</a:t>
              </a: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2743200" lvl="5" indent="-317500" algn="l" rtl="0">
                <a:lnSpc>
                  <a:spcPct val="115000"/>
                </a:lnSpc>
                <a:spcBef>
                  <a:spcPts val="0"/>
                </a:spcBef>
                <a:spcAft>
                  <a:spcPts val="0"/>
                </a:spcAft>
                <a:buClr>
                  <a:srgbClr val="FFFFFF"/>
                </a:buClr>
                <a:buSzPts val="1400"/>
                <a:buFont typeface="Open Sans" panose="020B0606030504020204"/>
                <a:buChar char="■"/>
              </a:pPr>
              <a:endParaRPr b="1">
                <a:solidFill>
                  <a:srgbClr val="FFFFFF"/>
                </a:solidFill>
                <a:latin typeface="Open Sans" panose="020B0606030504020204"/>
                <a:ea typeface="Open Sans" panose="020B0606030504020204"/>
                <a:cs typeface="Open Sans" panose="020B0606030504020204"/>
                <a:sym typeface="Open Sans" panose="020B0606030504020204"/>
              </a:endParaRPr>
            </a:p>
            <a:p>
              <a:pPr marL="457200" lvl="0" indent="-317500" algn="l" rtl="0">
                <a:lnSpc>
                  <a:spcPct val="115000"/>
                </a:lnSpc>
                <a:spcBef>
                  <a:spcPts val="0"/>
                </a:spcBef>
                <a:spcAft>
                  <a:spcPts val="0"/>
                </a:spcAft>
                <a:buClr>
                  <a:srgbClr val="FFFFFF"/>
                </a:buClr>
                <a:buSzPts val="1400"/>
                <a:buFont typeface="Open Sans" panose="020B0606030504020204"/>
                <a:buChar char="●"/>
              </a:pPr>
              <a:r>
                <a:rPr lang="zh-CN" b="1">
                  <a:solidFill>
                    <a:srgbClr val="FFFFFF"/>
                  </a:solidFill>
                  <a:latin typeface="Open Sans" panose="020B0606030504020204"/>
                  <a:ea typeface="Open Sans" panose="020B0606030504020204"/>
                  <a:cs typeface="Open Sans" panose="020B0606030504020204"/>
                  <a:sym typeface="Open Sans" panose="020B0606030504020204"/>
                </a:rPr>
                <a:t>Customer service calls</a:t>
              </a:r>
              <a:endParaRPr b="1">
                <a:solidFill>
                  <a:srgbClr val="FFFFFF"/>
                </a:solidFill>
                <a:latin typeface="Open Sans" panose="020B0606030504020204"/>
                <a:ea typeface="Open Sans" panose="020B0606030504020204"/>
                <a:cs typeface="Open Sans" panose="020B0606030504020204"/>
                <a:sym typeface="Open Sans" panose="020B0606030504020204"/>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10" name="Shape 110"/>
        <p:cNvGrpSpPr/>
        <p:nvPr/>
      </p:nvGrpSpPr>
      <p:grpSpPr>
        <a:xfrm>
          <a:off x="0" y="0"/>
          <a:ext cx="0" cy="0"/>
          <a:chOff x="0" y="0"/>
          <a:chExt cx="0" cy="0"/>
        </a:xfrm>
      </p:grpSpPr>
      <p:sp>
        <p:nvSpPr>
          <p:cNvPr id="111" name="Google Shape;111;p11"/>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Overview of Data</a:t>
            </a:r>
            <a:endParaRPr lang="zh-CN"/>
          </a:p>
        </p:txBody>
      </p:sp>
      <p:sp>
        <p:nvSpPr>
          <p:cNvPr id="112" name="Google Shape;112;p11"/>
          <p:cNvSpPr txBox="1"/>
          <p:nvPr>
            <p:ph type="body" idx="2"/>
          </p:nvPr>
        </p:nvSpPr>
        <p:spPr>
          <a:xfrm>
            <a:off x="665950" y="1357525"/>
            <a:ext cx="8196300" cy="4493700"/>
          </a:xfrm>
          <a:prstGeom prst="rect">
            <a:avLst/>
          </a:prstGeom>
        </p:spPr>
        <p:txBody>
          <a:bodyPr spcFirstLastPara="1" wrap="square" lIns="91425" tIns="45700" rIns="91425" bIns="45700" anchor="t" anchorCtr="0">
            <a:noAutofit/>
          </a:bodyPr>
          <a:lstStyle/>
          <a:p>
            <a:pPr marL="0" lvl="0" indent="0" algn="l" rtl="0">
              <a:spcBef>
                <a:spcPts val="480"/>
              </a:spcBef>
              <a:spcAft>
                <a:spcPts val="0"/>
              </a:spcAft>
              <a:buNone/>
            </a:pPr>
            <a:endParaRPr sz="1800"/>
          </a:p>
          <a:p>
            <a:pPr marL="457200" lvl="0" indent="-342900" algn="l" rtl="0">
              <a:spcBef>
                <a:spcPts val="480"/>
              </a:spcBef>
              <a:spcAft>
                <a:spcPts val="0"/>
              </a:spcAft>
              <a:buSzPts val="1800"/>
              <a:buChar char="●"/>
            </a:pPr>
            <a:r>
              <a:rPr lang="zh-CN" sz="1800"/>
              <a:t>Participants:  all members outreached for care management services (Mar. 2020 - Nov. 2022) in WA</a:t>
            </a:r>
            <a:endParaRPr sz="1800"/>
          </a:p>
          <a:p>
            <a:pPr marL="4114800" lvl="0" indent="0" algn="l" rtl="0">
              <a:spcBef>
                <a:spcPts val="480"/>
              </a:spcBef>
              <a:spcAft>
                <a:spcPts val="0"/>
              </a:spcAft>
              <a:buNone/>
            </a:pPr>
            <a:endParaRPr sz="1800"/>
          </a:p>
          <a:p>
            <a:pPr marL="457200" lvl="0" indent="-342900" algn="l" rtl="0">
              <a:spcBef>
                <a:spcPts val="480"/>
              </a:spcBef>
              <a:spcAft>
                <a:spcPts val="0"/>
              </a:spcAft>
              <a:buSzPts val="1800"/>
              <a:buChar char="●"/>
            </a:pPr>
            <a:r>
              <a:rPr lang="zh-CN" sz="1800"/>
              <a:t>Sample Size:  44,123 observations</a:t>
            </a:r>
            <a:endParaRPr sz="1800"/>
          </a:p>
          <a:p>
            <a:pPr marL="4114800" lvl="0" indent="0" algn="l" rtl="0">
              <a:spcBef>
                <a:spcPts val="480"/>
              </a:spcBef>
              <a:spcAft>
                <a:spcPts val="0"/>
              </a:spcAft>
              <a:buNone/>
            </a:pPr>
            <a:endParaRPr sz="1800"/>
          </a:p>
          <a:p>
            <a:pPr marL="457200" lvl="0" indent="-342900" algn="l" rtl="0">
              <a:spcBef>
                <a:spcPts val="480"/>
              </a:spcBef>
              <a:spcAft>
                <a:spcPts val="0"/>
              </a:spcAft>
              <a:buSzPts val="1800"/>
              <a:buChar char="●"/>
            </a:pPr>
            <a:r>
              <a:rPr lang="zh-CN" sz="1800"/>
              <a:t>Outcome: engagement status in </a:t>
            </a:r>
            <a:r>
              <a:rPr lang="zh-CN" sz="1800"/>
              <a:t>care management services </a:t>
            </a:r>
            <a:r>
              <a:rPr lang="zh-CN" sz="1800"/>
              <a:t>   (binary, 38% </a:t>
            </a:r>
            <a:r>
              <a:rPr lang="zh-CN" sz="1800"/>
              <a:t>engaged vs 62% not engaged</a:t>
            </a:r>
            <a:r>
              <a:rPr lang="zh-CN" sz="1800"/>
              <a:t>)</a:t>
            </a:r>
            <a:endParaRPr sz="1800"/>
          </a:p>
          <a:p>
            <a:pPr marL="4114800" lvl="0" indent="0" algn="l" rtl="0">
              <a:spcBef>
                <a:spcPts val="480"/>
              </a:spcBef>
              <a:spcAft>
                <a:spcPts val="0"/>
              </a:spcAft>
              <a:buNone/>
            </a:pPr>
            <a:endParaRPr sz="1800"/>
          </a:p>
          <a:p>
            <a:pPr marL="457200" lvl="0" indent="-342900" algn="l" rtl="0">
              <a:spcBef>
                <a:spcPts val="480"/>
              </a:spcBef>
              <a:spcAft>
                <a:spcPts val="0"/>
              </a:spcAft>
              <a:buSzPts val="1800"/>
              <a:buChar char="●"/>
            </a:pPr>
            <a:r>
              <a:rPr lang="zh-CN" sz="1800"/>
              <a:t>Predictors:</a:t>
            </a:r>
            <a:endParaRPr sz="1800"/>
          </a:p>
          <a:p>
            <a:pPr marL="914400" lvl="1" indent="-342900" algn="l" rtl="0">
              <a:spcBef>
                <a:spcPts val="0"/>
              </a:spcBef>
              <a:spcAft>
                <a:spcPts val="0"/>
              </a:spcAft>
              <a:buSzPts val="1800"/>
              <a:buChar char="○"/>
            </a:pPr>
            <a:r>
              <a:rPr lang="zh-CN" sz="1800"/>
              <a:t>96 in the original dataset</a:t>
            </a:r>
            <a:endParaRPr sz="1800"/>
          </a:p>
          <a:p>
            <a:pPr marL="914400" lvl="1" indent="-342900" algn="l" rtl="0">
              <a:spcBef>
                <a:spcPts val="0"/>
              </a:spcBef>
              <a:spcAft>
                <a:spcPts val="0"/>
              </a:spcAft>
              <a:buSzPts val="1800"/>
              <a:buChar char="○"/>
            </a:pPr>
            <a:r>
              <a:rPr lang="zh-CN" sz="1800"/>
              <a:t>85 used in model fitting, excluding irrelevant variables (such as ID) and variables with too much missingness</a:t>
            </a:r>
            <a:endParaRPr sz="18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16" name="Shape 116"/>
        <p:cNvGrpSpPr/>
        <p:nvPr/>
      </p:nvGrpSpPr>
      <p:grpSpPr>
        <a:xfrm>
          <a:off x="0" y="0"/>
          <a:ext cx="0" cy="0"/>
          <a:chOff x="0" y="0"/>
          <a:chExt cx="0" cy="0"/>
        </a:xfrm>
      </p:grpSpPr>
      <p:sp>
        <p:nvSpPr>
          <p:cNvPr id="117" name="Google Shape;117;p12"/>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Missing Data</a:t>
            </a:r>
            <a:endParaRPr lang="zh-CN"/>
          </a:p>
        </p:txBody>
      </p:sp>
      <p:grpSp>
        <p:nvGrpSpPr>
          <p:cNvPr id="118" name="Google Shape;118;p12"/>
          <p:cNvGrpSpPr/>
          <p:nvPr/>
        </p:nvGrpSpPr>
        <p:grpSpPr>
          <a:xfrm>
            <a:off x="316222" y="3544343"/>
            <a:ext cx="8511562" cy="2076768"/>
            <a:chOff x="1593001" y="2501669"/>
            <a:chExt cx="5957974" cy="643500"/>
          </a:xfrm>
        </p:grpSpPr>
        <p:sp>
          <p:nvSpPr>
            <p:cNvPr id="119" name="Google Shape;119;p12"/>
            <p:cNvSpPr/>
            <p:nvPr/>
          </p:nvSpPr>
          <p:spPr>
            <a:xfrm>
              <a:off x="3728375" y="2501669"/>
              <a:ext cx="3822600" cy="643500"/>
            </a:xfrm>
            <a:prstGeom prst="rect">
              <a:avLst/>
            </a:prstGeom>
            <a:solidFill>
              <a:srgbClr val="EFEFEF"/>
            </a:solidFill>
            <a:ln w="1905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0" name="Google Shape;120;p12"/>
            <p:cNvSpPr/>
            <p:nvPr/>
          </p:nvSpPr>
          <p:spPr>
            <a:xfrm rot="-5400000">
              <a:off x="3783377" y="1012819"/>
              <a:ext cx="640315" cy="3623198"/>
            </a:xfrm>
            <a:prstGeom prst="flowChartOffpageConnector">
              <a:avLst/>
            </a:prstGeom>
            <a:solidFill>
              <a:srgbClr val="A4C2F4"/>
            </a:solidFill>
            <a:ln w="1905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1" name="Google Shape;121;p12"/>
            <p:cNvSpPr/>
            <p:nvPr/>
          </p:nvSpPr>
          <p:spPr>
            <a:xfrm>
              <a:off x="1593001" y="2501679"/>
              <a:ext cx="1445100" cy="642600"/>
            </a:xfrm>
            <a:prstGeom prst="rect">
              <a:avLst/>
            </a:prstGeom>
            <a:solidFill>
              <a:srgbClr val="CFE2F3"/>
            </a:solidFill>
            <a:ln w="1905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600">
                <a:solidFill>
                  <a:srgbClr val="FFFFFF"/>
                </a:solidFill>
                <a:latin typeface="Roboto Thin"/>
                <a:ea typeface="Roboto Thin"/>
                <a:cs typeface="Roboto Thin"/>
                <a:sym typeface="Roboto Thin"/>
              </a:endParaRPr>
            </a:p>
          </p:txBody>
        </p:sp>
      </p:grpSp>
      <p:grpSp>
        <p:nvGrpSpPr>
          <p:cNvPr id="122" name="Google Shape;122;p12"/>
          <p:cNvGrpSpPr/>
          <p:nvPr/>
        </p:nvGrpSpPr>
        <p:grpSpPr>
          <a:xfrm>
            <a:off x="316226" y="1521600"/>
            <a:ext cx="8511565" cy="1919224"/>
            <a:chOff x="1592999" y="2041503"/>
            <a:chExt cx="5957976" cy="643517"/>
          </a:xfrm>
        </p:grpSpPr>
        <p:sp>
          <p:nvSpPr>
            <p:cNvPr id="123" name="Google Shape;123;p12"/>
            <p:cNvSpPr/>
            <p:nvPr/>
          </p:nvSpPr>
          <p:spPr>
            <a:xfrm>
              <a:off x="3728375" y="2041519"/>
              <a:ext cx="3822600" cy="643500"/>
            </a:xfrm>
            <a:prstGeom prst="rect">
              <a:avLst/>
            </a:prstGeom>
            <a:solidFill>
              <a:srgbClr val="EEEEEE"/>
            </a:solidFill>
            <a:ln w="1905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4" name="Google Shape;124;p12"/>
            <p:cNvSpPr/>
            <p:nvPr/>
          </p:nvSpPr>
          <p:spPr>
            <a:xfrm rot="-5400000">
              <a:off x="3897929" y="733999"/>
              <a:ext cx="643358" cy="3258365"/>
            </a:xfrm>
            <a:prstGeom prst="flowChartOffpageConnector">
              <a:avLst/>
            </a:prstGeom>
            <a:solidFill>
              <a:srgbClr val="A4C2F4"/>
            </a:solidFill>
            <a:ln w="1905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5" name="Google Shape;125;p12"/>
            <p:cNvSpPr/>
            <p:nvPr/>
          </p:nvSpPr>
          <p:spPr>
            <a:xfrm>
              <a:off x="1592999" y="2041528"/>
              <a:ext cx="1436700" cy="642600"/>
            </a:xfrm>
            <a:prstGeom prst="rect">
              <a:avLst/>
            </a:prstGeom>
            <a:solidFill>
              <a:srgbClr val="CFE2F3"/>
            </a:solidFill>
            <a:ln w="19050" cap="flat" cmpd="sng">
              <a:solidFill>
                <a:srgbClr val="3C78D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2600">
                <a:solidFill>
                  <a:srgbClr val="FFFFFF"/>
                </a:solidFill>
                <a:latin typeface="Roboto Thin"/>
                <a:ea typeface="Roboto Thin"/>
                <a:cs typeface="Roboto Thin"/>
                <a:sym typeface="Roboto Thin"/>
              </a:endParaRPr>
            </a:p>
          </p:txBody>
        </p:sp>
      </p:grpSp>
      <p:sp>
        <p:nvSpPr>
          <p:cNvPr id="126" name="Google Shape;126;p12"/>
          <p:cNvSpPr txBox="1"/>
          <p:nvPr/>
        </p:nvSpPr>
        <p:spPr>
          <a:xfrm>
            <a:off x="746200" y="2121750"/>
            <a:ext cx="12438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2000" b="1">
                <a:solidFill>
                  <a:schemeClr val="dk1"/>
                </a:solidFill>
                <a:latin typeface="Open Sans" panose="020B0606030504020204"/>
                <a:ea typeface="Open Sans" panose="020B0606030504020204"/>
                <a:cs typeface="Open Sans" panose="020B0606030504020204"/>
                <a:sym typeface="Open Sans" panose="020B0606030504020204"/>
              </a:rPr>
              <a:t>&gt; 60%</a:t>
            </a:r>
            <a:endParaRPr sz="2000"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ctr" rtl="0">
              <a:spcBef>
                <a:spcPts val="0"/>
              </a:spcBef>
              <a:spcAft>
                <a:spcPts val="0"/>
              </a:spcAft>
              <a:buNone/>
            </a:pPr>
            <a:r>
              <a:rPr lang="zh-CN" sz="2000" b="1">
                <a:solidFill>
                  <a:schemeClr val="dk1"/>
                </a:solidFill>
                <a:latin typeface="Open Sans" panose="020B0606030504020204"/>
                <a:ea typeface="Open Sans" panose="020B0606030504020204"/>
                <a:cs typeface="Open Sans" panose="020B0606030504020204"/>
                <a:sym typeface="Open Sans" panose="020B0606030504020204"/>
              </a:rPr>
              <a:t>Missing</a:t>
            </a:r>
            <a:endParaRPr sz="20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27" name="Google Shape;127;p12"/>
          <p:cNvSpPr txBox="1"/>
          <p:nvPr/>
        </p:nvSpPr>
        <p:spPr>
          <a:xfrm>
            <a:off x="746200" y="3956050"/>
            <a:ext cx="12438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2000" b="1">
                <a:solidFill>
                  <a:schemeClr val="dk1"/>
                </a:solidFill>
                <a:latin typeface="Open Sans" panose="020B0606030504020204"/>
                <a:ea typeface="Open Sans" panose="020B0606030504020204"/>
                <a:cs typeface="Open Sans" panose="020B0606030504020204"/>
                <a:sym typeface="Open Sans" panose="020B0606030504020204"/>
              </a:rPr>
              <a:t>&lt;</a:t>
            </a:r>
            <a:r>
              <a:rPr lang="zh-CN" sz="2000" b="1">
                <a:solidFill>
                  <a:schemeClr val="dk1"/>
                </a:solidFill>
                <a:latin typeface="Open Sans" panose="020B0606030504020204"/>
                <a:ea typeface="Open Sans" panose="020B0606030504020204"/>
                <a:cs typeface="Open Sans" panose="020B0606030504020204"/>
                <a:sym typeface="Open Sans" panose="020B0606030504020204"/>
              </a:rPr>
              <a:t> 15%</a:t>
            </a:r>
            <a:endParaRPr sz="2000"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ctr" rtl="0">
              <a:spcBef>
                <a:spcPts val="0"/>
              </a:spcBef>
              <a:spcAft>
                <a:spcPts val="0"/>
              </a:spcAft>
              <a:buNone/>
            </a:pPr>
            <a:r>
              <a:rPr lang="zh-CN" sz="2000" b="1">
                <a:solidFill>
                  <a:schemeClr val="dk1"/>
                </a:solidFill>
                <a:latin typeface="Open Sans" panose="020B0606030504020204"/>
                <a:ea typeface="Open Sans" panose="020B0606030504020204"/>
                <a:cs typeface="Open Sans" panose="020B0606030504020204"/>
                <a:sym typeface="Open Sans" panose="020B0606030504020204"/>
              </a:rPr>
              <a:t>Missing</a:t>
            </a:r>
            <a:endParaRPr sz="20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28" name="Google Shape;128;p12"/>
          <p:cNvSpPr txBox="1"/>
          <p:nvPr/>
        </p:nvSpPr>
        <p:spPr>
          <a:xfrm>
            <a:off x="2580525" y="1526913"/>
            <a:ext cx="3614100" cy="19086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Preferred - Text</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Preferred - Mail</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Preferred - Email</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Preferred - Call</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Survey (Health Coaching)</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Survey (Case Management)</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Self assessed health</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29" name="Google Shape;129;p12"/>
          <p:cNvSpPr txBox="1"/>
          <p:nvPr/>
        </p:nvSpPr>
        <p:spPr>
          <a:xfrm>
            <a:off x="2580525" y="3473363"/>
            <a:ext cx="3614100" cy="2401200"/>
          </a:xfrm>
          <a:prstGeom prst="rect">
            <a:avLst/>
          </a:prstGeom>
          <a:noFill/>
          <a:ln>
            <a:noFill/>
          </a:ln>
        </p:spPr>
        <p:txBody>
          <a:bodyPr spcFirstLastPara="1" wrap="square" lIns="91425" tIns="91425" rIns="91425" bIns="91425" anchor="t" anchorCtr="0">
            <a:spAutoFit/>
          </a:bodyPr>
          <a:lstStyle/>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Language</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Census Variables</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Ethnicity</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Race</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Hospice</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Healthome engaged</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Zipclass</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30200" algn="l" rtl="0">
              <a:spcBef>
                <a:spcPts val="0"/>
              </a:spcBef>
              <a:spcAft>
                <a:spcPts val="0"/>
              </a:spcAft>
              <a:buClr>
                <a:schemeClr val="dk1"/>
              </a:buClr>
              <a:buSzPts val="1600"/>
              <a:buFont typeface="Open Sans" panose="020B0606030504020204"/>
              <a:buChar char="●"/>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Region</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30" name="Google Shape;130;p12"/>
          <p:cNvSpPr txBox="1"/>
          <p:nvPr/>
        </p:nvSpPr>
        <p:spPr>
          <a:xfrm>
            <a:off x="6441875" y="2121750"/>
            <a:ext cx="2309700" cy="8004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2000" b="1">
                <a:solidFill>
                  <a:schemeClr val="dk1"/>
                </a:solidFill>
                <a:latin typeface="Open Sans" panose="020B0606030504020204"/>
                <a:ea typeface="Open Sans" panose="020B0606030504020204"/>
                <a:cs typeface="Open Sans" panose="020B0606030504020204"/>
                <a:sym typeface="Open Sans" panose="020B0606030504020204"/>
              </a:rPr>
              <a:t>Remove these variables</a:t>
            </a:r>
            <a:endParaRPr sz="20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31" name="Google Shape;131;p12"/>
          <p:cNvSpPr txBox="1"/>
          <p:nvPr/>
        </p:nvSpPr>
        <p:spPr>
          <a:xfrm>
            <a:off x="6441875" y="3952425"/>
            <a:ext cx="2309700" cy="11082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2000" b="1">
                <a:solidFill>
                  <a:schemeClr val="dk1"/>
                </a:solidFill>
                <a:latin typeface="Open Sans" panose="020B0606030504020204"/>
                <a:ea typeface="Open Sans" panose="020B0606030504020204"/>
                <a:cs typeface="Open Sans" panose="020B0606030504020204"/>
                <a:sym typeface="Open Sans" panose="020B0606030504020204"/>
              </a:rPr>
              <a:t>Imputation by “MissForest” algorithm</a:t>
            </a:r>
            <a:endParaRPr sz="2000" b="1">
              <a:solidFill>
                <a:schemeClr val="dk1"/>
              </a:solidFill>
              <a:latin typeface="Open Sans" panose="020B0606030504020204"/>
              <a:ea typeface="Open Sans" panose="020B0606030504020204"/>
              <a:cs typeface="Open Sans" panose="020B0606030504020204"/>
              <a:sym typeface="Open Sans" panose="020B0606030504020204"/>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35" name="Shape 135"/>
        <p:cNvGrpSpPr/>
        <p:nvPr/>
      </p:nvGrpSpPr>
      <p:grpSpPr>
        <a:xfrm>
          <a:off x="0" y="0"/>
          <a:ext cx="0" cy="0"/>
          <a:chOff x="0" y="0"/>
          <a:chExt cx="0" cy="0"/>
        </a:xfrm>
      </p:grpSpPr>
      <p:sp>
        <p:nvSpPr>
          <p:cNvPr id="136" name="Google Shape;136;p13"/>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Methods</a:t>
            </a:r>
            <a:endParaRPr lang="zh-CN"/>
          </a:p>
        </p:txBody>
      </p:sp>
      <p:sp>
        <p:nvSpPr>
          <p:cNvPr id="137" name="Google Shape;137;p13"/>
          <p:cNvSpPr txBox="1"/>
          <p:nvPr>
            <p:ph type="body" idx="2"/>
          </p:nvPr>
        </p:nvSpPr>
        <p:spPr>
          <a:xfrm>
            <a:off x="665950" y="1357525"/>
            <a:ext cx="8418900" cy="4015500"/>
          </a:xfrm>
          <a:prstGeom prst="rect">
            <a:avLst/>
          </a:prstGeom>
        </p:spPr>
        <p:txBody>
          <a:bodyPr spcFirstLastPara="1" wrap="square" lIns="91425" tIns="45700" rIns="91425" bIns="45700" anchor="t" anchorCtr="0">
            <a:noAutofit/>
          </a:bodyPr>
          <a:lstStyle/>
          <a:p>
            <a:pPr marL="4114800" lvl="0" indent="0" algn="l" rtl="0">
              <a:spcBef>
                <a:spcPts val="480"/>
              </a:spcBef>
              <a:spcAft>
                <a:spcPts val="0"/>
              </a:spcAft>
              <a:buNone/>
            </a:pPr>
            <a:endParaRPr sz="1800"/>
          </a:p>
          <a:p>
            <a:pPr marL="457200" lvl="0" indent="-342900" algn="l" rtl="0">
              <a:spcBef>
                <a:spcPts val="480"/>
              </a:spcBef>
              <a:spcAft>
                <a:spcPts val="0"/>
              </a:spcAft>
              <a:buSzPts val="1800"/>
              <a:buChar char="●"/>
            </a:pPr>
            <a:r>
              <a:rPr lang="zh-CN" sz="1800"/>
              <a:t>Splitting data: Training (80%) vs Test (20%)</a:t>
            </a:r>
            <a:endParaRPr sz="1800"/>
          </a:p>
          <a:p>
            <a:pPr marL="4114800" lvl="0" indent="0" algn="l" rtl="0">
              <a:spcBef>
                <a:spcPts val="480"/>
              </a:spcBef>
              <a:spcAft>
                <a:spcPts val="0"/>
              </a:spcAft>
              <a:buNone/>
            </a:pPr>
            <a:endParaRPr sz="1800"/>
          </a:p>
          <a:p>
            <a:pPr marL="457200" lvl="0" indent="-342900" algn="l" rtl="0">
              <a:spcBef>
                <a:spcPts val="0"/>
              </a:spcBef>
              <a:spcAft>
                <a:spcPts val="0"/>
              </a:spcAft>
              <a:buSzPts val="1800"/>
              <a:buChar char="●"/>
            </a:pPr>
            <a:r>
              <a:rPr lang="zh-CN" sz="1800"/>
              <a:t>Train models on the training set</a:t>
            </a:r>
            <a:endParaRPr sz="1800"/>
          </a:p>
          <a:p>
            <a:pPr marL="457200" lvl="0" indent="0" algn="l" rtl="0">
              <a:spcBef>
                <a:spcPts val="600"/>
              </a:spcBef>
              <a:spcAft>
                <a:spcPts val="0"/>
              </a:spcAft>
              <a:buNone/>
            </a:pPr>
            <a:r>
              <a:rPr lang="zh-CN" sz="1800"/>
              <a:t>(use 10-fold cross-validation to tune hyperparameters)</a:t>
            </a:r>
            <a:endParaRPr sz="1800"/>
          </a:p>
          <a:p>
            <a:pPr marL="914400" lvl="1" indent="-342900" algn="l" rtl="0">
              <a:spcBef>
                <a:spcPts val="600"/>
              </a:spcBef>
              <a:spcAft>
                <a:spcPts val="0"/>
              </a:spcAft>
              <a:buSzPts val="1800"/>
              <a:buChar char="○"/>
            </a:pPr>
            <a:r>
              <a:rPr lang="zh-CN" sz="1800"/>
              <a:t>Lasso Regression</a:t>
            </a:r>
            <a:endParaRPr sz="1800"/>
          </a:p>
          <a:p>
            <a:pPr marL="914400" lvl="1" indent="-342900" algn="l" rtl="0">
              <a:spcBef>
                <a:spcPts val="600"/>
              </a:spcBef>
              <a:spcAft>
                <a:spcPts val="0"/>
              </a:spcAft>
              <a:buSzPts val="1800"/>
              <a:buChar char="○"/>
            </a:pPr>
            <a:r>
              <a:rPr lang="zh-CN" sz="1800"/>
              <a:t>Random Forest </a:t>
            </a:r>
            <a:endParaRPr sz="1800"/>
          </a:p>
          <a:p>
            <a:pPr marL="914400" lvl="1" indent="-342900" algn="l" rtl="0">
              <a:spcBef>
                <a:spcPts val="600"/>
              </a:spcBef>
              <a:spcAft>
                <a:spcPts val="0"/>
              </a:spcAft>
              <a:buSzPts val="1800"/>
              <a:buChar char="○"/>
            </a:pPr>
            <a:r>
              <a:rPr lang="zh-CN" sz="1800"/>
              <a:t>XGBoost</a:t>
            </a:r>
            <a:endParaRPr sz="1800"/>
          </a:p>
          <a:p>
            <a:pPr marL="914400" lvl="1" indent="-342900" algn="l" rtl="0">
              <a:spcBef>
                <a:spcPts val="600"/>
              </a:spcBef>
              <a:spcAft>
                <a:spcPts val="0"/>
              </a:spcAft>
              <a:buSzPts val="1800"/>
              <a:buChar char="○"/>
            </a:pPr>
            <a:r>
              <a:rPr lang="zh-CN" sz="1800"/>
              <a:t>BART</a:t>
            </a:r>
            <a:endParaRPr sz="1800"/>
          </a:p>
          <a:p>
            <a:pPr marL="0" lvl="0" indent="0" algn="l" rtl="0">
              <a:spcBef>
                <a:spcPts val="600"/>
              </a:spcBef>
              <a:spcAft>
                <a:spcPts val="0"/>
              </a:spcAft>
              <a:buNone/>
            </a:pPr>
            <a:endParaRPr sz="1800"/>
          </a:p>
          <a:p>
            <a:pPr marL="457200" lvl="0" indent="-342900" algn="l" rtl="0">
              <a:spcBef>
                <a:spcPts val="480"/>
              </a:spcBef>
              <a:spcAft>
                <a:spcPts val="0"/>
              </a:spcAft>
              <a:buSzPts val="1800"/>
              <a:buChar char="●"/>
            </a:pPr>
            <a:r>
              <a:rPr lang="zh-CN" sz="1800"/>
              <a:t>Evaluate models on the test set</a:t>
            </a:r>
            <a:endParaRPr sz="180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41" name="Shape 141"/>
        <p:cNvGrpSpPr/>
        <p:nvPr/>
      </p:nvGrpSpPr>
      <p:grpSpPr>
        <a:xfrm>
          <a:off x="0" y="0"/>
          <a:ext cx="0" cy="0"/>
          <a:chOff x="0" y="0"/>
          <a:chExt cx="0" cy="0"/>
        </a:xfrm>
      </p:grpSpPr>
      <p:sp>
        <p:nvSpPr>
          <p:cNvPr id="142" name="Google Shape;142;p14"/>
          <p:cNvSpPr txBox="1"/>
          <p:nvPr>
            <p:ph type="body" idx="1"/>
          </p:nvPr>
        </p:nvSpPr>
        <p:spPr>
          <a:xfrm>
            <a:off x="671750" y="371503"/>
            <a:ext cx="8184600" cy="701100"/>
          </a:xfrm>
          <a:prstGeom prst="rect">
            <a:avLst/>
          </a:prstGeom>
        </p:spPr>
        <p:txBody>
          <a:bodyPr spcFirstLastPara="1" wrap="square" lIns="91425" tIns="45700" rIns="91425" bIns="45700" anchor="b" anchorCtr="0">
            <a:normAutofit/>
          </a:bodyPr>
          <a:lstStyle/>
          <a:p>
            <a:pPr marL="0" lvl="0" indent="0" algn="l" rtl="0">
              <a:spcBef>
                <a:spcPts val="600"/>
              </a:spcBef>
              <a:spcAft>
                <a:spcPts val="0"/>
              </a:spcAft>
              <a:buNone/>
            </a:pPr>
            <a:r>
              <a:rPr lang="zh-CN"/>
              <a:t>Methods</a:t>
            </a:r>
            <a:endParaRPr lang="zh-CN"/>
          </a:p>
        </p:txBody>
      </p:sp>
      <p:grpSp>
        <p:nvGrpSpPr>
          <p:cNvPr id="143" name="Google Shape;143;p14"/>
          <p:cNvGrpSpPr/>
          <p:nvPr/>
        </p:nvGrpSpPr>
        <p:grpSpPr>
          <a:xfrm>
            <a:off x="6794663" y="1461093"/>
            <a:ext cx="2213991" cy="2758240"/>
            <a:chOff x="0" y="2295575"/>
            <a:chExt cx="2286000" cy="2847950"/>
          </a:xfrm>
        </p:grpSpPr>
        <p:sp>
          <p:nvSpPr>
            <p:cNvPr id="144" name="Google Shape;144;p14"/>
            <p:cNvSpPr/>
            <p:nvPr/>
          </p:nvSpPr>
          <p:spPr>
            <a:xfrm>
              <a:off x="0" y="2823925"/>
              <a:ext cx="2286000" cy="2319600"/>
            </a:xfrm>
            <a:prstGeom prst="rect">
              <a:avLst/>
            </a:prstGeom>
            <a:solidFill>
              <a:srgbClr val="FCE5CD"/>
            </a:solidFill>
            <a:ln w="19050" cap="flat" cmpd="sng">
              <a:solidFill>
                <a:srgbClr val="F6B2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5" name="Google Shape;145;p14"/>
            <p:cNvSpPr/>
            <p:nvPr/>
          </p:nvSpPr>
          <p:spPr>
            <a:xfrm>
              <a:off x="0" y="2295575"/>
              <a:ext cx="2286000" cy="53700"/>
            </a:xfrm>
            <a:prstGeom prst="rect">
              <a:avLst/>
            </a:prstGeom>
            <a:solidFill>
              <a:srgbClr val="F6B26B"/>
            </a:solidFill>
            <a:ln w="19050" cap="flat" cmpd="sng">
              <a:solidFill>
                <a:srgbClr val="F6B2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grpSp>
        <p:nvGrpSpPr>
          <p:cNvPr id="146" name="Google Shape;146;p14"/>
          <p:cNvGrpSpPr/>
          <p:nvPr/>
        </p:nvGrpSpPr>
        <p:grpSpPr>
          <a:xfrm>
            <a:off x="4580575" y="1461093"/>
            <a:ext cx="2213991" cy="2758240"/>
            <a:chOff x="0" y="2295575"/>
            <a:chExt cx="2286000" cy="2847950"/>
          </a:xfrm>
        </p:grpSpPr>
        <p:grpSp>
          <p:nvGrpSpPr>
            <p:cNvPr id="147" name="Google Shape;147;p14"/>
            <p:cNvGrpSpPr/>
            <p:nvPr/>
          </p:nvGrpSpPr>
          <p:grpSpPr>
            <a:xfrm>
              <a:off x="0" y="2295575"/>
              <a:ext cx="2286000" cy="2847950"/>
              <a:chOff x="0" y="2295575"/>
              <a:chExt cx="2286000" cy="2847950"/>
            </a:xfrm>
          </p:grpSpPr>
          <p:sp>
            <p:nvSpPr>
              <p:cNvPr id="148" name="Google Shape;148;p14"/>
              <p:cNvSpPr/>
              <p:nvPr/>
            </p:nvSpPr>
            <p:spPr>
              <a:xfrm>
                <a:off x="0" y="2823925"/>
                <a:ext cx="2286000" cy="2319600"/>
              </a:xfrm>
              <a:prstGeom prst="rect">
                <a:avLst/>
              </a:prstGeom>
              <a:solidFill>
                <a:srgbClr val="FCE5CD"/>
              </a:solidFill>
              <a:ln w="19050" cap="flat" cmpd="sng">
                <a:solidFill>
                  <a:srgbClr val="F6B2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9" name="Google Shape;149;p14"/>
              <p:cNvSpPr/>
              <p:nvPr/>
            </p:nvSpPr>
            <p:spPr>
              <a:xfrm>
                <a:off x="0" y="2295575"/>
                <a:ext cx="2286000" cy="53700"/>
              </a:xfrm>
              <a:prstGeom prst="rect">
                <a:avLst/>
              </a:prstGeom>
              <a:solidFill>
                <a:srgbClr val="F6B26B"/>
              </a:solidFill>
              <a:ln w="19050" cap="flat" cmpd="sng">
                <a:solidFill>
                  <a:srgbClr val="F6B2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50" name="Google Shape;150;p14"/>
            <p:cNvCxnSpPr/>
            <p:nvPr/>
          </p:nvCxnSpPr>
          <p:spPr>
            <a:xfrm>
              <a:off x="2286000" y="2295575"/>
              <a:ext cx="0" cy="2837400"/>
            </a:xfrm>
            <a:prstGeom prst="straightConnector1">
              <a:avLst/>
            </a:prstGeom>
            <a:noFill/>
            <a:ln w="19050" cap="flat" cmpd="sng">
              <a:solidFill>
                <a:srgbClr val="F6B26B"/>
              </a:solidFill>
              <a:prstDash val="dot"/>
              <a:round/>
              <a:headEnd type="none" w="sm" len="sm"/>
              <a:tailEnd type="none" w="sm" len="sm"/>
            </a:ln>
          </p:spPr>
        </p:cxnSp>
      </p:grpSp>
      <p:grpSp>
        <p:nvGrpSpPr>
          <p:cNvPr id="151" name="Google Shape;151;p14"/>
          <p:cNvGrpSpPr/>
          <p:nvPr/>
        </p:nvGrpSpPr>
        <p:grpSpPr>
          <a:xfrm>
            <a:off x="2366488" y="1461093"/>
            <a:ext cx="2213991" cy="2758240"/>
            <a:chOff x="0" y="2295575"/>
            <a:chExt cx="2286000" cy="2847950"/>
          </a:xfrm>
        </p:grpSpPr>
        <p:grpSp>
          <p:nvGrpSpPr>
            <p:cNvPr id="152" name="Google Shape;152;p14"/>
            <p:cNvGrpSpPr/>
            <p:nvPr/>
          </p:nvGrpSpPr>
          <p:grpSpPr>
            <a:xfrm>
              <a:off x="0" y="2295575"/>
              <a:ext cx="2286000" cy="2847950"/>
              <a:chOff x="0" y="2295575"/>
              <a:chExt cx="2286000" cy="2847950"/>
            </a:xfrm>
          </p:grpSpPr>
          <p:sp>
            <p:nvSpPr>
              <p:cNvPr id="153" name="Google Shape;153;p14"/>
              <p:cNvSpPr/>
              <p:nvPr/>
            </p:nvSpPr>
            <p:spPr>
              <a:xfrm>
                <a:off x="0" y="2823925"/>
                <a:ext cx="2286000" cy="2319600"/>
              </a:xfrm>
              <a:prstGeom prst="rect">
                <a:avLst/>
              </a:prstGeom>
              <a:solidFill>
                <a:srgbClr val="FCE5CD"/>
              </a:solidFill>
              <a:ln w="19050" cap="flat" cmpd="sng">
                <a:solidFill>
                  <a:srgbClr val="F6B2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4" name="Google Shape;154;p14"/>
              <p:cNvSpPr/>
              <p:nvPr/>
            </p:nvSpPr>
            <p:spPr>
              <a:xfrm>
                <a:off x="0" y="2295575"/>
                <a:ext cx="2286000" cy="53700"/>
              </a:xfrm>
              <a:prstGeom prst="rect">
                <a:avLst/>
              </a:prstGeom>
              <a:solidFill>
                <a:srgbClr val="F6B26B"/>
              </a:solidFill>
              <a:ln w="19050" cap="flat" cmpd="sng">
                <a:solidFill>
                  <a:srgbClr val="F6B2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55" name="Google Shape;155;p14"/>
            <p:cNvCxnSpPr/>
            <p:nvPr/>
          </p:nvCxnSpPr>
          <p:spPr>
            <a:xfrm>
              <a:off x="2286000" y="2295575"/>
              <a:ext cx="0" cy="2837400"/>
            </a:xfrm>
            <a:prstGeom prst="straightConnector1">
              <a:avLst/>
            </a:prstGeom>
            <a:noFill/>
            <a:ln w="19050" cap="flat" cmpd="sng">
              <a:solidFill>
                <a:srgbClr val="F6B26B"/>
              </a:solidFill>
              <a:prstDash val="dot"/>
              <a:round/>
              <a:headEnd type="none" w="sm" len="sm"/>
              <a:tailEnd type="none" w="sm" len="sm"/>
            </a:ln>
          </p:spPr>
        </p:cxnSp>
      </p:grpSp>
      <p:grpSp>
        <p:nvGrpSpPr>
          <p:cNvPr id="156" name="Google Shape;156;p14"/>
          <p:cNvGrpSpPr/>
          <p:nvPr/>
        </p:nvGrpSpPr>
        <p:grpSpPr>
          <a:xfrm>
            <a:off x="152400" y="1461093"/>
            <a:ext cx="2213991" cy="2758240"/>
            <a:chOff x="0" y="2295575"/>
            <a:chExt cx="2286000" cy="2847950"/>
          </a:xfrm>
        </p:grpSpPr>
        <p:grpSp>
          <p:nvGrpSpPr>
            <p:cNvPr id="157" name="Google Shape;157;p14"/>
            <p:cNvGrpSpPr/>
            <p:nvPr/>
          </p:nvGrpSpPr>
          <p:grpSpPr>
            <a:xfrm>
              <a:off x="0" y="2295575"/>
              <a:ext cx="2286000" cy="2847950"/>
              <a:chOff x="0" y="2295575"/>
              <a:chExt cx="2286000" cy="2847950"/>
            </a:xfrm>
          </p:grpSpPr>
          <p:sp>
            <p:nvSpPr>
              <p:cNvPr id="158" name="Google Shape;158;p14"/>
              <p:cNvSpPr/>
              <p:nvPr/>
            </p:nvSpPr>
            <p:spPr>
              <a:xfrm>
                <a:off x="0" y="2823925"/>
                <a:ext cx="2286000" cy="2319600"/>
              </a:xfrm>
              <a:prstGeom prst="rect">
                <a:avLst/>
              </a:prstGeom>
              <a:solidFill>
                <a:srgbClr val="FCE5CD"/>
              </a:solidFill>
              <a:ln w="19050" cap="flat" cmpd="sng">
                <a:solidFill>
                  <a:srgbClr val="F6B2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9" name="Google Shape;159;p14"/>
              <p:cNvSpPr/>
              <p:nvPr/>
            </p:nvSpPr>
            <p:spPr>
              <a:xfrm>
                <a:off x="0" y="2295575"/>
                <a:ext cx="2286000" cy="53700"/>
              </a:xfrm>
              <a:prstGeom prst="rect">
                <a:avLst/>
              </a:prstGeom>
              <a:solidFill>
                <a:srgbClr val="F6B26B"/>
              </a:solidFill>
              <a:ln w="19050" cap="flat" cmpd="sng">
                <a:solidFill>
                  <a:srgbClr val="F6B26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grpSp>
        <p:cxnSp>
          <p:nvCxnSpPr>
            <p:cNvPr id="160" name="Google Shape;160;p14"/>
            <p:cNvCxnSpPr/>
            <p:nvPr/>
          </p:nvCxnSpPr>
          <p:spPr>
            <a:xfrm>
              <a:off x="2286000" y="2295575"/>
              <a:ext cx="0" cy="2837400"/>
            </a:xfrm>
            <a:prstGeom prst="straightConnector1">
              <a:avLst/>
            </a:prstGeom>
            <a:noFill/>
            <a:ln w="19050" cap="flat" cmpd="sng">
              <a:solidFill>
                <a:srgbClr val="F6B26B"/>
              </a:solidFill>
              <a:prstDash val="dot"/>
              <a:round/>
              <a:headEnd type="none" w="sm" len="sm"/>
              <a:tailEnd type="none" w="sm" len="sm"/>
            </a:ln>
          </p:spPr>
        </p:cxnSp>
      </p:grpSp>
      <p:sp>
        <p:nvSpPr>
          <p:cNvPr id="161" name="Google Shape;161;p14"/>
          <p:cNvSpPr txBox="1"/>
          <p:nvPr/>
        </p:nvSpPr>
        <p:spPr>
          <a:xfrm>
            <a:off x="255695" y="1525429"/>
            <a:ext cx="2007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Lasso Regression</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62" name="Google Shape;162;p14"/>
          <p:cNvSpPr txBox="1"/>
          <p:nvPr/>
        </p:nvSpPr>
        <p:spPr>
          <a:xfrm>
            <a:off x="2469783" y="1525429"/>
            <a:ext cx="2007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Random Forest</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63" name="Google Shape;163;p14"/>
          <p:cNvSpPr txBox="1"/>
          <p:nvPr/>
        </p:nvSpPr>
        <p:spPr>
          <a:xfrm>
            <a:off x="4683870" y="1525429"/>
            <a:ext cx="2007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XGBoost</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64" name="Google Shape;164;p14"/>
          <p:cNvSpPr txBox="1"/>
          <p:nvPr/>
        </p:nvSpPr>
        <p:spPr>
          <a:xfrm>
            <a:off x="6897958" y="1525429"/>
            <a:ext cx="20076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BART</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65" name="Google Shape;165;p14"/>
          <p:cNvSpPr/>
          <p:nvPr/>
        </p:nvSpPr>
        <p:spPr>
          <a:xfrm>
            <a:off x="521150" y="4371950"/>
            <a:ext cx="8184600" cy="781800"/>
          </a:xfrm>
          <a:prstGeom prst="rightArrow">
            <a:avLst>
              <a:gd name="adj1" fmla="val 50000"/>
              <a:gd name="adj2" fmla="val 50000"/>
            </a:avLst>
          </a:prstGeom>
          <a:solidFill>
            <a:srgbClr val="C9DAF8"/>
          </a:solidFill>
          <a:ln w="19050" cap="flat" cmpd="sng">
            <a:solidFill>
              <a:srgbClr val="A4C2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6" name="Google Shape;166;p14"/>
          <p:cNvSpPr/>
          <p:nvPr/>
        </p:nvSpPr>
        <p:spPr>
          <a:xfrm flipH="1">
            <a:off x="503450" y="5057350"/>
            <a:ext cx="8202300" cy="781800"/>
          </a:xfrm>
          <a:prstGeom prst="rightArrow">
            <a:avLst>
              <a:gd name="adj1" fmla="val 50000"/>
              <a:gd name="adj2" fmla="val 50000"/>
            </a:avLst>
          </a:prstGeom>
          <a:solidFill>
            <a:srgbClr val="C9DAF8"/>
          </a:solidFill>
          <a:ln w="19050" cap="flat" cmpd="sng">
            <a:solidFill>
              <a:srgbClr val="A4C2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67" name="Google Shape;167;p14"/>
          <p:cNvSpPr txBox="1"/>
          <p:nvPr/>
        </p:nvSpPr>
        <p:spPr>
          <a:xfrm>
            <a:off x="3535650" y="4547300"/>
            <a:ext cx="20727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Complexity</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68" name="Google Shape;168;p14"/>
          <p:cNvSpPr txBox="1"/>
          <p:nvPr/>
        </p:nvSpPr>
        <p:spPr>
          <a:xfrm>
            <a:off x="3600025" y="5232700"/>
            <a:ext cx="2072700" cy="4311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zh-CN" sz="1600" b="1">
                <a:solidFill>
                  <a:schemeClr val="dk1"/>
                </a:solidFill>
                <a:latin typeface="Open Sans" panose="020B0606030504020204"/>
                <a:ea typeface="Open Sans" panose="020B0606030504020204"/>
                <a:cs typeface="Open Sans" panose="020B0606030504020204"/>
                <a:sym typeface="Open Sans" panose="020B0606030504020204"/>
              </a:rPr>
              <a:t>Interpretability</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69" name="Google Shape;169;p14"/>
          <p:cNvSpPr txBox="1"/>
          <p:nvPr/>
        </p:nvSpPr>
        <p:spPr>
          <a:xfrm>
            <a:off x="179400" y="1934825"/>
            <a:ext cx="2214000" cy="258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Pros:</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simple and fast</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feature selection</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avoid overfitting</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interpretability</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Cons:</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linear hypothesis</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feature selection can be biased</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70" name="Google Shape;170;p14"/>
          <p:cNvSpPr txBox="1"/>
          <p:nvPr/>
        </p:nvSpPr>
        <p:spPr>
          <a:xfrm>
            <a:off x="2366600" y="1934825"/>
            <a:ext cx="2430600" cy="258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Pros:</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flexible</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learn non-linear relationship</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can assign feature importance</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Cons:</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blackbox</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relatively slow</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71" name="Google Shape;171;p14"/>
          <p:cNvSpPr txBox="1"/>
          <p:nvPr/>
        </p:nvSpPr>
        <p:spPr>
          <a:xfrm>
            <a:off x="4624775" y="1934825"/>
            <a:ext cx="2430600" cy="2586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Pros:</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same pros as random forest</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faster</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usually better performance</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Cons:</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blackbox</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may overfit</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
        <p:nvSpPr>
          <p:cNvPr id="172" name="Google Shape;172;p14"/>
          <p:cNvSpPr txBox="1"/>
          <p:nvPr/>
        </p:nvSpPr>
        <p:spPr>
          <a:xfrm>
            <a:off x="6794575" y="1934825"/>
            <a:ext cx="2430600" cy="2339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Pros:</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same pros as random forest</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use </a:t>
            </a:r>
            <a:r>
              <a:rPr lang="zh-CN" b="1">
                <a:solidFill>
                  <a:schemeClr val="dk1"/>
                </a:solidFill>
                <a:latin typeface="Open Sans" panose="020B0606030504020204"/>
                <a:ea typeface="Open Sans" panose="020B0606030504020204"/>
                <a:cs typeface="Open Sans" panose="020B0606030504020204"/>
                <a:sym typeface="Open Sans" panose="020B0606030504020204"/>
              </a:rPr>
              <a:t>regularization prior to avoid overfitting</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0" lvl="0" indent="0" algn="l" rtl="0">
              <a:spcBef>
                <a:spcPts val="0"/>
              </a:spcBef>
              <a:spcAft>
                <a:spcPts val="0"/>
              </a:spcAft>
              <a:buNone/>
            </a:pPr>
            <a:r>
              <a:rPr lang="zh-CN" b="1">
                <a:solidFill>
                  <a:schemeClr val="dk1"/>
                </a:solidFill>
                <a:latin typeface="Open Sans" panose="020B0606030504020204"/>
                <a:ea typeface="Open Sans" panose="020B0606030504020204"/>
                <a:cs typeface="Open Sans" panose="020B0606030504020204"/>
                <a:sym typeface="Open Sans" panose="020B0606030504020204"/>
              </a:rPr>
              <a:t>Cons:</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blackbox</a:t>
            </a:r>
            <a:endParaRPr b="1">
              <a:solidFill>
                <a:schemeClr val="dk1"/>
              </a:solidFill>
              <a:latin typeface="Open Sans" panose="020B0606030504020204"/>
              <a:ea typeface="Open Sans" panose="020B0606030504020204"/>
              <a:cs typeface="Open Sans" panose="020B0606030504020204"/>
              <a:sym typeface="Open Sans" panose="020B0606030504020204"/>
            </a:endParaRPr>
          </a:p>
          <a:p>
            <a:pPr marL="457200" lvl="0" indent="-317500" algn="l" rtl="0">
              <a:spcBef>
                <a:spcPts val="0"/>
              </a:spcBef>
              <a:spcAft>
                <a:spcPts val="0"/>
              </a:spcAft>
              <a:buClr>
                <a:schemeClr val="dk1"/>
              </a:buClr>
              <a:buSzPts val="1400"/>
              <a:buFont typeface="Open Sans" panose="020B0606030504020204"/>
              <a:buChar char="●"/>
            </a:pPr>
            <a:r>
              <a:rPr lang="zh-CN" b="1">
                <a:solidFill>
                  <a:schemeClr val="dk1"/>
                </a:solidFill>
                <a:latin typeface="Open Sans" panose="020B0606030504020204"/>
                <a:ea typeface="Open Sans" panose="020B0606030504020204"/>
                <a:cs typeface="Open Sans" panose="020B0606030504020204"/>
                <a:sym typeface="Open Sans" panose="020B0606030504020204"/>
              </a:rPr>
              <a:t>large memory </a:t>
            </a:r>
            <a:endParaRPr sz="1600" b="1">
              <a:solidFill>
                <a:schemeClr val="dk1"/>
              </a:solidFill>
              <a:latin typeface="Open Sans" panose="020B0606030504020204"/>
              <a:ea typeface="Open Sans" panose="020B0606030504020204"/>
              <a:cs typeface="Open Sans" panose="020B0606030504020204"/>
              <a:sym typeface="Open Sans" panose="020B0606030504020204"/>
            </a:endParaRPr>
          </a:p>
        </p:txBody>
      </p:sp>
    </p:spTree>
  </p:cSld>
  <p:clrMapOvr>
    <a:masterClrMapping/>
  </p:clrMapOvr>
</p:sld>
</file>

<file path=ppt/theme/theme1.xml><?xml version="1.0" encoding="utf-8"?>
<a:theme xmlns:a="http://schemas.openxmlformats.org/drawingml/2006/main" name="1_Custom Design">
  <a:themeElements>
    <a:clrScheme name="Custom 5">
      <a:dk1>
        <a:srgbClr val="33006F"/>
      </a:dk1>
      <a:lt1>
        <a:srgbClr val="E8D3A2"/>
      </a:lt1>
      <a:dk2>
        <a:srgbClr val="33006F"/>
      </a:dk2>
      <a:lt2>
        <a:srgbClr val="FFFFFF"/>
      </a:lt2>
      <a:accent1>
        <a:srgbClr val="33006F"/>
      </a:accent1>
      <a:accent2>
        <a:srgbClr val="E8D3A2"/>
      </a:accent2>
      <a:accent3>
        <a:srgbClr val="FFFFFF"/>
      </a:accent3>
      <a:accent4>
        <a:srgbClr val="B2B2B2"/>
      </a:accent4>
      <a:accent5>
        <a:srgbClr val="26005C"/>
      </a:accent5>
      <a:accent6>
        <a:srgbClr val="917B4C"/>
      </a:accent6>
      <a:hlink>
        <a:srgbClr val="26005C"/>
      </a:hlink>
      <a:folHlink>
        <a:srgbClr val="33006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8167</Words>
  <Application>WPS 文字</Application>
  <PresentationFormat/>
  <Paragraphs>796</Paragraphs>
  <Slides>25</Slides>
  <Notes>0</Notes>
  <HiddenSlides>0</HiddenSlides>
  <MMClips>0</MMClips>
  <ScaleCrop>false</ScaleCrop>
  <HeadingPairs>
    <vt:vector size="6" baseType="variant">
      <vt:variant>
        <vt:lpstr>已用的字体</vt:lpstr>
      </vt:variant>
      <vt:variant>
        <vt:i4>17</vt:i4>
      </vt:variant>
      <vt:variant>
        <vt:lpstr>主题</vt:lpstr>
      </vt:variant>
      <vt:variant>
        <vt:i4>1</vt:i4>
      </vt:variant>
      <vt:variant>
        <vt:lpstr>幻灯片标题</vt:lpstr>
      </vt:variant>
      <vt:variant>
        <vt:i4>25</vt:i4>
      </vt:variant>
    </vt:vector>
  </HeadingPairs>
  <TitlesOfParts>
    <vt:vector size="43" baseType="lpstr">
      <vt:lpstr>Arial</vt:lpstr>
      <vt:lpstr>宋体</vt:lpstr>
      <vt:lpstr>Wingdings</vt:lpstr>
      <vt:lpstr>Arial</vt:lpstr>
      <vt:lpstr>Encode Sans Black</vt:lpstr>
      <vt:lpstr>Calibri</vt:lpstr>
      <vt:lpstr>Helvetica Neue</vt:lpstr>
      <vt:lpstr>Merriweather Sans</vt:lpstr>
      <vt:lpstr>Thonburi</vt:lpstr>
      <vt:lpstr>Open Sans</vt:lpstr>
      <vt:lpstr>Roboto</vt:lpstr>
      <vt:lpstr>Roboto Thin</vt:lpstr>
      <vt:lpstr>微软雅黑</vt:lpstr>
      <vt:lpstr>汉仪旗黑</vt:lpstr>
      <vt:lpstr>宋体</vt:lpstr>
      <vt:lpstr>Arial Unicode MS</vt:lpstr>
      <vt:lpstr>汉仪书宋二KW</vt:lpstr>
      <vt:lpstr>1_Custom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月亮脸与唐克斯</cp:lastModifiedBy>
  <cp:revision>1</cp:revision>
  <dcterms:created xsi:type="dcterms:W3CDTF">2023-03-17T05:39:10Z</dcterms:created>
  <dcterms:modified xsi:type="dcterms:W3CDTF">2023-03-17T05:39:10Z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EC3F144EFAC7FD8EFEFC13642DFA0E0A</vt:lpwstr>
  </property>
  <property fmtid="{D5CDD505-2E9C-101B-9397-08002B2CF9AE}" pid="3" name="KSOProductBuildVer">
    <vt:lpwstr>2052-5.1.1.7676</vt:lpwstr>
  </property>
</Properties>
</file>